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3" r:id="rId9"/>
    <p:sldId id="260" r:id="rId10"/>
    <p:sldId id="261" r:id="rId11"/>
    <p:sldId id="262" r:id="rId12"/>
  </p:sldIdLst>
  <p:sldSz cx="10691813"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464" y="114"/>
      </p:cViewPr>
      <p:guideLst>
        <p:guide orient="horz" pos="2381"/>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28"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30"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31"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32"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33"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35"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36"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0"/>
            <a:ext cx="9088041" cy="1620431"/>
          </a:xfrm>
        </p:spPr>
        <p:txBody>
          <a:bodyPr/>
          <a:lstStyle/>
          <a:p>
            <a:r>
              <a:rPr lang="fr-FR"/>
              <a:t>Cliquez pour modifier le style du titre</a:t>
            </a:r>
          </a:p>
        </p:txBody>
      </p:sp>
      <p:sp>
        <p:nvSpPr>
          <p:cNvPr id="3" name="Sous-titre 2"/>
          <p:cNvSpPr>
            <a:spLocks noGrp="1"/>
          </p:cNvSpPr>
          <p:nvPr>
            <p:ph type="subTitle" idx="1"/>
          </p:nvPr>
        </p:nvSpPr>
        <p:spPr>
          <a:xfrm>
            <a:off x="1603772" y="4283817"/>
            <a:ext cx="7484269" cy="1931917"/>
          </a:xfrm>
        </p:spPr>
        <p:txBody>
          <a:bodyPr/>
          <a:lstStyle>
            <a:lvl1pPr marL="0" indent="0" algn="ctr">
              <a:buNone/>
              <a:defRPr>
                <a:solidFill>
                  <a:schemeClr val="tx1">
                    <a:tint val="75000"/>
                  </a:schemeClr>
                </a:solidFill>
              </a:defRPr>
            </a:lvl1pPr>
            <a:lvl2pPr marL="521424" indent="0" algn="ctr">
              <a:buNone/>
              <a:defRPr>
                <a:solidFill>
                  <a:schemeClr val="tx1">
                    <a:tint val="75000"/>
                  </a:schemeClr>
                </a:solidFill>
              </a:defRPr>
            </a:lvl2pPr>
            <a:lvl3pPr marL="1042847" indent="0" algn="ctr">
              <a:buNone/>
              <a:defRPr>
                <a:solidFill>
                  <a:schemeClr val="tx1">
                    <a:tint val="75000"/>
                  </a:schemeClr>
                </a:solidFill>
              </a:defRPr>
            </a:lvl3pPr>
            <a:lvl4pPr marL="1564271" indent="0" algn="ctr">
              <a:buNone/>
              <a:defRPr>
                <a:solidFill>
                  <a:schemeClr val="tx1">
                    <a:tint val="75000"/>
                  </a:schemeClr>
                </a:solidFill>
              </a:defRPr>
            </a:lvl4pPr>
            <a:lvl5pPr marL="2085695" indent="0" algn="ctr">
              <a:buNone/>
              <a:defRPr>
                <a:solidFill>
                  <a:schemeClr val="tx1">
                    <a:tint val="75000"/>
                  </a:schemeClr>
                </a:solidFill>
              </a:defRPr>
            </a:lvl5pPr>
            <a:lvl6pPr marL="2607118" indent="0" algn="ctr">
              <a:buNone/>
              <a:defRPr>
                <a:solidFill>
                  <a:schemeClr val="tx1">
                    <a:tint val="75000"/>
                  </a:schemeClr>
                </a:solidFill>
              </a:defRPr>
            </a:lvl6pPr>
            <a:lvl7pPr marL="3128542" indent="0" algn="ctr">
              <a:buNone/>
              <a:defRPr>
                <a:solidFill>
                  <a:schemeClr val="tx1">
                    <a:tint val="75000"/>
                  </a:schemeClr>
                </a:solidFill>
              </a:defRPr>
            </a:lvl7pPr>
            <a:lvl8pPr marL="3649966" indent="0" algn="ctr">
              <a:buNone/>
              <a:defRPr>
                <a:solidFill>
                  <a:schemeClr val="tx1">
                    <a:tint val="75000"/>
                  </a:schemeClr>
                </a:solidFill>
              </a:defRPr>
            </a:lvl8pPr>
            <a:lvl9pPr marL="417139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C1DC49B-48D4-43F8-9783-EFD7BF1A40C1}" type="datetimeFigureOut">
              <a:rPr lang="fr-FR" smtClean="0"/>
              <a:pPr/>
              <a:t>19/12/2019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43"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45"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47"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48"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52"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53"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54"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56"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57"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58"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0"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61"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62"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4"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65"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7"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68"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69"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70"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72"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73"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0"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2"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4"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85"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9"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90"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91"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93"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94"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95"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97"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98"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99"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1"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102"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4"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05"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06"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107"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9"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10"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17"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11"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19"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21"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122"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26"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27"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128"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30"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131"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32"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34"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35"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36"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38"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139"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41"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42"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43"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144"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46"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47"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5"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6"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17"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9"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20"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21"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23"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24"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25"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33160" y="288000"/>
            <a:ext cx="9590040" cy="1246680"/>
          </a:xfrm>
          <a:prstGeom prst="rect">
            <a:avLst/>
          </a:prstGeom>
        </p:spPr>
        <p:txBody>
          <a:bodyPr wrap="none" lIns="0" tIns="0" rIns="0" bIns="0" anchor="ctr"/>
          <a:lstStyle/>
          <a:p>
            <a:pPr algn="ctr"/>
            <a:r>
              <a:rPr lang="fr-FR"/>
              <a:t>Cliquez pour éditer le format du texte-titre</a:t>
            </a:r>
            <a:endParaRPr/>
          </a:p>
        </p:txBody>
      </p:sp>
      <p:sp>
        <p:nvSpPr>
          <p:cNvPr id="6" name="PlaceHolder 2"/>
          <p:cNvSpPr>
            <a:spLocks noGrp="1"/>
          </p:cNvSpPr>
          <p:nvPr>
            <p:ph type="body"/>
          </p:nvPr>
        </p:nvSpPr>
        <p:spPr>
          <a:xfrm>
            <a:off x="533160" y="1766880"/>
            <a:ext cx="9590040" cy="4384800"/>
          </a:xfrm>
          <a:prstGeom prst="rect">
            <a:avLst/>
          </a:prstGeom>
        </p:spPr>
        <p:txBody>
          <a:bodyPr wrap="none" lIns="0" tIns="2808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
        <p:nvSpPr>
          <p:cNvPr id="2" name="PlaceHolder 3"/>
          <p:cNvSpPr>
            <a:spLocks noGrp="1"/>
          </p:cNvSpPr>
          <p:nvPr>
            <p:ph type="dt"/>
          </p:nvPr>
        </p:nvSpPr>
        <p:spPr>
          <a:xfrm>
            <a:off x="533520" y="6886080"/>
            <a:ext cx="2458800" cy="491040"/>
          </a:xfrm>
          <a:prstGeom prst="rect">
            <a:avLst/>
          </a:prstGeom>
        </p:spPr>
        <p:txBody>
          <a:bodyPr lIns="0" tIns="0" rIns="0" bIns="0"/>
          <a:lstStyle/>
          <a:p>
            <a:pPr>
              <a:buFont typeface="StarSymbol"/>
              <a:buChar char=""/>
            </a:pPr>
            <a:r>
              <a:rPr lang="fr-FR"/>
              <a:t>&lt;date/heure&gt;</a:t>
            </a:r>
            <a:endParaRPr/>
          </a:p>
        </p:txBody>
      </p:sp>
      <p:sp>
        <p:nvSpPr>
          <p:cNvPr id="3" name="PlaceHolder 4"/>
          <p:cNvSpPr>
            <a:spLocks noGrp="1"/>
          </p:cNvSpPr>
          <p:nvPr>
            <p:ph type="ftr"/>
          </p:nvPr>
        </p:nvSpPr>
        <p:spPr>
          <a:xfrm>
            <a:off x="3657240" y="6886080"/>
            <a:ext cx="3357720" cy="491040"/>
          </a:xfrm>
          <a:prstGeom prst="rect">
            <a:avLst/>
          </a:prstGeom>
        </p:spPr>
        <p:txBody>
          <a:bodyPr lIns="0" tIns="0" rIns="0" bIns="0"/>
          <a:lstStyle/>
          <a:p>
            <a:pPr>
              <a:buFont typeface="StarSymbol"/>
              <a:buChar char=""/>
            </a:pPr>
            <a:r>
              <a:rPr lang="fr-FR"/>
              <a:t>&lt;pied de page&gt;</a:t>
            </a:r>
            <a:endParaRPr/>
          </a:p>
        </p:txBody>
      </p:sp>
      <p:sp>
        <p:nvSpPr>
          <p:cNvPr id="4" name="PlaceHolder 5"/>
          <p:cNvSpPr>
            <a:spLocks noGrp="1"/>
          </p:cNvSpPr>
          <p:nvPr>
            <p:ph type="sldNum"/>
          </p:nvPr>
        </p:nvSpPr>
        <p:spPr>
          <a:xfrm>
            <a:off x="7666200" y="6886080"/>
            <a:ext cx="2458800" cy="491040"/>
          </a:xfrm>
          <a:prstGeom prst="rect">
            <a:avLst/>
          </a:prstGeom>
        </p:spPr>
        <p:txBody>
          <a:bodyPr lIns="0" tIns="0" rIns="0" bIns="0"/>
          <a:lstStyle/>
          <a:p>
            <a:pPr>
              <a:buFont typeface="StarSymbol"/>
              <a:buChar char=""/>
            </a:pPr>
            <a:fld id="{AA53B4C7-AF27-42A8-A66F-8FEFF2227FCD}" type="slidenum">
              <a:rPr lang="fr-FR"/>
              <a:pPr>
                <a:buFont typeface="StarSymbol"/>
                <a:buChar cha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533160" y="153000"/>
            <a:ext cx="9590040" cy="1502280"/>
          </a:xfrm>
          <a:prstGeom prst="rect">
            <a:avLst/>
          </a:prstGeom>
        </p:spPr>
        <p:txBody>
          <a:bodyPr wrap="none" lIns="0" tIns="0" rIns="0" bIns="0" anchor="ctr"/>
          <a:lstStyle/>
          <a:p>
            <a:pPr algn="ctr"/>
            <a:r>
              <a:rPr lang="fr-FR"/>
              <a:t>Cliquez pour éditer le format du texte-titre</a:t>
            </a:r>
            <a:endParaRPr/>
          </a:p>
        </p:txBody>
      </p:sp>
      <p:sp>
        <p:nvSpPr>
          <p:cNvPr id="38" name="PlaceHolder 2"/>
          <p:cNvSpPr>
            <a:spLocks noGrp="1"/>
          </p:cNvSpPr>
          <p:nvPr>
            <p:ph type="body"/>
          </p:nvPr>
        </p:nvSpPr>
        <p:spPr>
          <a:xfrm>
            <a:off x="533160" y="1768320"/>
            <a:ext cx="9590040" cy="4384800"/>
          </a:xfrm>
          <a:prstGeom prst="rect">
            <a:avLst/>
          </a:prstGeom>
        </p:spPr>
        <p:txBody>
          <a:bodyPr wrap="none" lIns="0" tIns="3096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
        <p:nvSpPr>
          <p:cNvPr id="39" name="PlaceHolder 3"/>
          <p:cNvSpPr>
            <a:spLocks noGrp="1"/>
          </p:cNvSpPr>
          <p:nvPr>
            <p:ph type="dt"/>
          </p:nvPr>
        </p:nvSpPr>
        <p:spPr>
          <a:xfrm>
            <a:off x="533520" y="6886080"/>
            <a:ext cx="2458800" cy="491040"/>
          </a:xfrm>
          <a:prstGeom prst="rect">
            <a:avLst/>
          </a:prstGeom>
        </p:spPr>
        <p:txBody>
          <a:bodyPr lIns="0" tIns="0" rIns="0" bIns="0"/>
          <a:lstStyle/>
          <a:p>
            <a:pPr>
              <a:lnSpc>
                <a:spcPct val="95000"/>
              </a:lnSpc>
              <a:buFont typeface="StarSymbol"/>
              <a:buChar char=""/>
            </a:pPr>
            <a:r>
              <a:rPr lang="fr-FR" sz="1400">
                <a:solidFill>
                  <a:srgbClr val="000000"/>
                </a:solidFill>
                <a:latin typeface="Times New Roman"/>
                <a:ea typeface="Segoe UI"/>
              </a:rPr>
              <a:t>&lt;date/heure&gt;</a:t>
            </a:r>
            <a:endParaRPr/>
          </a:p>
        </p:txBody>
      </p:sp>
      <p:sp>
        <p:nvSpPr>
          <p:cNvPr id="40" name="PlaceHolder 4"/>
          <p:cNvSpPr>
            <a:spLocks noGrp="1"/>
          </p:cNvSpPr>
          <p:nvPr>
            <p:ph type="ftr"/>
          </p:nvPr>
        </p:nvSpPr>
        <p:spPr>
          <a:xfrm>
            <a:off x="3654360" y="6886080"/>
            <a:ext cx="3355920" cy="491040"/>
          </a:xfrm>
          <a:prstGeom prst="rect">
            <a:avLst/>
          </a:prstGeom>
        </p:spPr>
        <p:txBody>
          <a:bodyPr lIns="0" tIns="0" rIns="0" bIns="0"/>
          <a:lstStyle/>
          <a:p>
            <a:pPr algn="ctr">
              <a:lnSpc>
                <a:spcPct val="95000"/>
              </a:lnSpc>
              <a:buFont typeface="StarSymbol"/>
              <a:buChar char=""/>
            </a:pPr>
            <a:r>
              <a:rPr lang="fr-FR" sz="1400">
                <a:solidFill>
                  <a:srgbClr val="000000"/>
                </a:solidFill>
                <a:latin typeface="Times New Roman"/>
                <a:ea typeface="Segoe UI"/>
              </a:rPr>
              <a:t>&lt;pied de page&gt;</a:t>
            </a:r>
            <a:endParaRPr/>
          </a:p>
        </p:txBody>
      </p:sp>
      <p:sp>
        <p:nvSpPr>
          <p:cNvPr id="41" name="PlaceHolder 5"/>
          <p:cNvSpPr>
            <a:spLocks noGrp="1"/>
          </p:cNvSpPr>
          <p:nvPr>
            <p:ph type="sldNum"/>
          </p:nvPr>
        </p:nvSpPr>
        <p:spPr>
          <a:xfrm>
            <a:off x="7664040" y="6886080"/>
            <a:ext cx="2459160" cy="491040"/>
          </a:xfrm>
          <a:prstGeom prst="rect">
            <a:avLst/>
          </a:prstGeom>
        </p:spPr>
        <p:txBody>
          <a:bodyPr lIns="0" tIns="0" rIns="0" bIns="0"/>
          <a:lstStyle/>
          <a:p>
            <a:pPr algn="r">
              <a:lnSpc>
                <a:spcPct val="95000"/>
              </a:lnSpc>
              <a:buFont typeface="StarSymbol"/>
              <a:buChar char=""/>
            </a:pPr>
            <a:fld id="{57E3FD00-8D19-4F24-9EC2-B19E6473AAAE}" type="slidenum">
              <a:rPr lang="fr-FR" sz="1400">
                <a:solidFill>
                  <a:srgbClr val="000000"/>
                </a:solidFill>
                <a:latin typeface="Times New Roman"/>
                <a:ea typeface="Segoe UI"/>
              </a:rPr>
              <a:pPr algn="r">
                <a:lnSpc>
                  <a:spcPct val="95000"/>
                </a:lnSpc>
                <a:buFont typeface="StarSymbol"/>
                <a:buChar char=""/>
              </a:pPr>
              <a:t>‹N°›</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PlaceHolder 1"/>
          <p:cNvSpPr>
            <a:spLocks noGrp="1"/>
          </p:cNvSpPr>
          <p:nvPr>
            <p:ph type="dt"/>
          </p:nvPr>
        </p:nvSpPr>
        <p:spPr>
          <a:xfrm>
            <a:off x="7216560" y="6823080"/>
            <a:ext cx="2873160" cy="503640"/>
          </a:xfrm>
          <a:prstGeom prst="rect">
            <a:avLst/>
          </a:prstGeom>
        </p:spPr>
        <p:txBody>
          <a:bodyPr lIns="0" tIns="0" rIns="0" bIns="0" anchor="ctr" anchorCtr="1"/>
          <a:lstStyle/>
          <a:p>
            <a:pPr algn="r">
              <a:lnSpc>
                <a:spcPct val="100000"/>
              </a:lnSpc>
              <a:buFont typeface="StarSymbol"/>
              <a:buChar char=""/>
            </a:pPr>
            <a:r>
              <a:rPr lang="fr-FR" sz="1400">
                <a:solidFill>
                  <a:srgbClr val="696464"/>
                </a:solidFill>
                <a:latin typeface="Perpetua"/>
                <a:ea typeface="Segoe UI"/>
              </a:rPr>
              <a:t>21/01/16</a:t>
            </a:r>
            <a:endParaRPr/>
          </a:p>
        </p:txBody>
      </p:sp>
      <p:sp>
        <p:nvSpPr>
          <p:cNvPr id="75" name="CustomShape 2"/>
          <p:cNvSpPr/>
          <p:nvPr/>
        </p:nvSpPr>
        <p:spPr>
          <a:xfrm>
            <a:off x="1069920" y="6804000"/>
            <a:ext cx="4632480" cy="503280"/>
          </a:xfrm>
          <a:prstGeom prst="rect">
            <a:avLst/>
          </a:prstGeom>
        </p:spPr>
      </p:sp>
      <p:sp>
        <p:nvSpPr>
          <p:cNvPr id="76" name="PlaceHolder 3"/>
          <p:cNvSpPr>
            <a:spLocks noGrp="1"/>
          </p:cNvSpPr>
          <p:nvPr>
            <p:ph type="sldNum"/>
          </p:nvPr>
        </p:nvSpPr>
        <p:spPr>
          <a:xfrm>
            <a:off x="169920" y="6845400"/>
            <a:ext cx="512640" cy="482760"/>
          </a:xfrm>
          <a:prstGeom prst="rect">
            <a:avLst/>
          </a:prstGeom>
        </p:spPr>
        <p:txBody>
          <a:bodyPr lIns="0" tIns="0" rIns="0" bIns="0" anchor="ctr" anchorCtr="1"/>
          <a:lstStyle/>
          <a:p>
            <a:pPr algn="ctr">
              <a:lnSpc>
                <a:spcPct val="100000"/>
              </a:lnSpc>
              <a:buFont typeface="StarSymbol"/>
              <a:buChar char=""/>
            </a:pPr>
            <a:fld id="{C383DD84-231C-4AA9-829D-DCDE230E861F}" type="slidenum">
              <a:rPr lang="fr-FR" sz="1400">
                <a:solidFill>
                  <a:srgbClr val="FFFFFF"/>
                </a:solidFill>
                <a:latin typeface="Franklin Gothic Book"/>
                <a:ea typeface="Segoe UI"/>
              </a:rPr>
              <a:pPr algn="ctr">
                <a:lnSpc>
                  <a:spcPct val="100000"/>
                </a:lnSpc>
                <a:buFont typeface="StarSymbol"/>
                <a:buChar char=""/>
              </a:pPr>
              <a:t>‹N°›</a:t>
            </a:fld>
            <a:endParaRPr/>
          </a:p>
        </p:txBody>
      </p:sp>
      <p:sp>
        <p:nvSpPr>
          <p:cNvPr id="77" name="PlaceHolder 4"/>
          <p:cNvSpPr>
            <a:spLocks noGrp="1"/>
          </p:cNvSpPr>
          <p:nvPr>
            <p:ph type="title"/>
          </p:nvPr>
        </p:nvSpPr>
        <p:spPr>
          <a:xfrm>
            <a:off x="533160" y="301680"/>
            <a:ext cx="9599400" cy="1241640"/>
          </a:xfrm>
          <a:prstGeom prst="rect">
            <a:avLst/>
          </a:prstGeom>
        </p:spPr>
        <p:txBody>
          <a:bodyPr wrap="none" lIns="0" tIns="0" rIns="0" bIns="0" anchor="ctr"/>
          <a:lstStyle/>
          <a:p>
            <a:r>
              <a:rPr lang="fr-FR"/>
              <a:t>Cliquez pour éditer le format du texte-titre</a:t>
            </a:r>
            <a:endParaRPr/>
          </a:p>
        </p:txBody>
      </p:sp>
      <p:sp>
        <p:nvSpPr>
          <p:cNvPr id="78" name="PlaceHolder 5"/>
          <p:cNvSpPr>
            <a:spLocks noGrp="1"/>
          </p:cNvSpPr>
          <p:nvPr>
            <p:ph type="body"/>
          </p:nvPr>
        </p:nvSpPr>
        <p:spPr>
          <a:xfrm>
            <a:off x="533160" y="1768320"/>
            <a:ext cx="9599400" cy="4384800"/>
          </a:xfrm>
          <a:prstGeom prst="rect">
            <a:avLst/>
          </a:prstGeom>
        </p:spPr>
        <p:txBody>
          <a:bodyPr wrap="none" lIns="0" tIns="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 name="PlaceHolder 1"/>
          <p:cNvSpPr>
            <a:spLocks noGrp="1"/>
          </p:cNvSpPr>
          <p:nvPr>
            <p:ph type="dt"/>
          </p:nvPr>
        </p:nvSpPr>
        <p:spPr>
          <a:xfrm>
            <a:off x="7216920" y="6824160"/>
            <a:ext cx="2892240" cy="521280"/>
          </a:xfrm>
          <a:prstGeom prst="rect">
            <a:avLst/>
          </a:prstGeom>
        </p:spPr>
        <p:txBody>
          <a:bodyPr lIns="0" tIns="0" rIns="0" bIns="0" anchor="ctr" anchorCtr="1"/>
          <a:lstStyle/>
          <a:p>
            <a:pPr algn="r">
              <a:lnSpc>
                <a:spcPct val="100000"/>
              </a:lnSpc>
              <a:buFont typeface="StarSymbol"/>
              <a:buChar char=""/>
            </a:pPr>
            <a:r>
              <a:rPr lang="fr-FR" sz="1400">
                <a:solidFill>
                  <a:srgbClr val="696464"/>
                </a:solidFill>
                <a:latin typeface="Perpetua"/>
                <a:ea typeface="Segoe UI"/>
              </a:rPr>
              <a:t>21/01/16</a:t>
            </a:r>
            <a:endParaRPr/>
          </a:p>
        </p:txBody>
      </p:sp>
      <p:sp>
        <p:nvSpPr>
          <p:cNvPr id="112" name="CustomShape 2"/>
          <p:cNvSpPr/>
          <p:nvPr/>
        </p:nvSpPr>
        <p:spPr>
          <a:xfrm>
            <a:off x="1069920" y="6804000"/>
            <a:ext cx="4632480" cy="503280"/>
          </a:xfrm>
          <a:prstGeom prst="rect">
            <a:avLst/>
          </a:prstGeom>
        </p:spPr>
      </p:sp>
      <p:sp>
        <p:nvSpPr>
          <p:cNvPr id="113" name="PlaceHolder 3"/>
          <p:cNvSpPr>
            <a:spLocks noGrp="1"/>
          </p:cNvSpPr>
          <p:nvPr>
            <p:ph type="sldNum"/>
          </p:nvPr>
        </p:nvSpPr>
        <p:spPr>
          <a:xfrm>
            <a:off x="169560" y="6845040"/>
            <a:ext cx="531720" cy="500400"/>
          </a:xfrm>
          <a:prstGeom prst="rect">
            <a:avLst/>
          </a:prstGeom>
        </p:spPr>
        <p:txBody>
          <a:bodyPr lIns="0" tIns="0" rIns="0" bIns="0" anchor="ctr" anchorCtr="1"/>
          <a:lstStyle/>
          <a:p>
            <a:pPr algn="ctr">
              <a:lnSpc>
                <a:spcPct val="100000"/>
              </a:lnSpc>
              <a:buFont typeface="StarSymbol"/>
              <a:buChar char=""/>
            </a:pPr>
            <a:fld id="{73A2B81E-A6F3-485B-8A0B-C6030A12C7D7}" type="slidenum">
              <a:rPr lang="fr-FR" sz="1400">
                <a:solidFill>
                  <a:srgbClr val="FFFFFF"/>
                </a:solidFill>
                <a:latin typeface="Franklin Gothic Book"/>
                <a:ea typeface="Segoe UI"/>
              </a:rPr>
              <a:pPr algn="ctr">
                <a:lnSpc>
                  <a:spcPct val="100000"/>
                </a:lnSpc>
                <a:buFont typeface="StarSymbol"/>
                <a:buChar char=""/>
              </a:pPr>
              <a:t>‹N°›</a:t>
            </a:fld>
            <a:endParaRPr/>
          </a:p>
        </p:txBody>
      </p:sp>
      <p:sp>
        <p:nvSpPr>
          <p:cNvPr id="114" name="PlaceHolder 4"/>
          <p:cNvSpPr>
            <a:spLocks noGrp="1"/>
          </p:cNvSpPr>
          <p:nvPr>
            <p:ph type="title"/>
          </p:nvPr>
        </p:nvSpPr>
        <p:spPr>
          <a:xfrm>
            <a:off x="534600" y="301320"/>
            <a:ext cx="9618840" cy="1259280"/>
          </a:xfrm>
          <a:prstGeom prst="rect">
            <a:avLst/>
          </a:prstGeom>
        </p:spPr>
        <p:txBody>
          <a:bodyPr wrap="none" lIns="0" tIns="0" rIns="0" bIns="0" anchor="ctr"/>
          <a:lstStyle/>
          <a:p>
            <a:r>
              <a:rPr lang="fr-FR"/>
              <a:t>Cliquez pour éditer le format du texte-titre</a:t>
            </a:r>
            <a:endParaRPr/>
          </a:p>
        </p:txBody>
      </p:sp>
      <p:sp>
        <p:nvSpPr>
          <p:cNvPr id="115" name="PlaceHolder 5"/>
          <p:cNvSpPr>
            <a:spLocks noGrp="1"/>
          </p:cNvSpPr>
          <p:nvPr>
            <p:ph type="body"/>
          </p:nvPr>
        </p:nvSpPr>
        <p:spPr>
          <a:xfrm>
            <a:off x="534600" y="1768320"/>
            <a:ext cx="9618840" cy="4384800"/>
          </a:xfrm>
          <a:prstGeom prst="rect">
            <a:avLst/>
          </a:prstGeom>
        </p:spPr>
        <p:txBody>
          <a:bodyPr wrap="none" lIns="0" tIns="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8" name="Image 147"/>
          <p:cNvPicPr/>
          <p:nvPr/>
        </p:nvPicPr>
        <p:blipFill>
          <a:blip r:embed="rId2" cstate="print"/>
          <a:stretch>
            <a:fillRect/>
          </a:stretch>
        </p:blipFill>
        <p:spPr>
          <a:xfrm>
            <a:off x="0" y="0"/>
            <a:ext cx="10694880" cy="976320"/>
          </a:xfrm>
          <a:prstGeom prst="rect">
            <a:avLst/>
          </a:prstGeom>
        </p:spPr>
      </p:pic>
      <p:grpSp>
        <p:nvGrpSpPr>
          <p:cNvPr id="9" name="Groupe 8"/>
          <p:cNvGrpSpPr/>
          <p:nvPr/>
        </p:nvGrpSpPr>
        <p:grpSpPr>
          <a:xfrm>
            <a:off x="594095" y="1519200"/>
            <a:ext cx="9503622" cy="2519280"/>
            <a:chOff x="271440" y="1519200"/>
            <a:chExt cx="9503622" cy="2519280"/>
          </a:xfrm>
        </p:grpSpPr>
        <p:sp>
          <p:nvSpPr>
            <p:cNvPr id="149" name="CustomShape 1"/>
            <p:cNvSpPr/>
            <p:nvPr/>
          </p:nvSpPr>
          <p:spPr>
            <a:xfrm>
              <a:off x="4246560" y="1584360"/>
              <a:ext cx="5528502" cy="2376360"/>
            </a:xfrm>
            <a:prstGeom prst="rect">
              <a:avLst/>
            </a:prstGeom>
          </p:spPr>
          <p:txBody>
            <a:bodyPr lIns="90000" tIns="45000" rIns="90000" bIns="45000"/>
            <a:lstStyle/>
            <a:p>
              <a:pPr algn="just">
                <a:lnSpc>
                  <a:spcPct val="150000"/>
                </a:lnSpc>
              </a:pPr>
              <a:r>
                <a:rPr lang="de-DE" sz="1400">
                  <a:solidFill>
                    <a:srgbClr val="000000"/>
                  </a:solidFill>
                  <a:latin typeface="Century Gothic" pitchFamily="34" charset="0"/>
                  <a:ea typeface="Times New Roman"/>
                </a:rPr>
                <a:t>Das Château dieses großen historischen Anwesens im Entre-Deux-Mers, das im Jahr 1973 von unserer Familie erworben wurde, überblickt einen Weinberg in südlicher Hanglage. Diese besondere Topologie in Verbindung mit einem ton- und kalkhaltigen Boden fördert die natürliche Drainage und begünstigt die optimale Reife der Trauben.</a:t>
              </a:r>
              <a:r>
                <a:rPr lang="de-DE" sz="1400" i="1">
                  <a:solidFill>
                    <a:srgbClr val="000000"/>
                  </a:solidFill>
                  <a:latin typeface="Century Gothic" pitchFamily="34" charset="0"/>
                  <a:ea typeface="Times New Roman"/>
                </a:rPr>
                <a:t>  </a:t>
              </a:r>
            </a:p>
          </p:txBody>
        </p:sp>
        <p:pic>
          <p:nvPicPr>
            <p:cNvPr id="150" name="Image 149"/>
            <p:cNvPicPr/>
            <p:nvPr/>
          </p:nvPicPr>
          <p:blipFill>
            <a:blip r:embed="rId3" cstate="print"/>
            <a:stretch>
              <a:fillRect/>
            </a:stretch>
          </p:blipFill>
          <p:spPr>
            <a:xfrm>
              <a:off x="271440" y="1519200"/>
              <a:ext cx="3714840" cy="2519280"/>
            </a:xfrm>
            <a:prstGeom prst="rect">
              <a:avLst/>
            </a:prstGeom>
          </p:spPr>
        </p:pic>
      </p:grpSp>
      <p:pic>
        <p:nvPicPr>
          <p:cNvPr id="151" name="Image 150"/>
          <p:cNvPicPr/>
          <p:nvPr/>
        </p:nvPicPr>
        <p:blipFill>
          <a:blip r:embed="rId4" cstate="print"/>
          <a:stretch>
            <a:fillRect/>
          </a:stretch>
        </p:blipFill>
        <p:spPr>
          <a:xfrm>
            <a:off x="1582560" y="4589640"/>
            <a:ext cx="1638360" cy="2519280"/>
          </a:xfrm>
          <a:prstGeom prst="rect">
            <a:avLst/>
          </a:prstGeom>
        </p:spPr>
      </p:pic>
      <p:pic>
        <p:nvPicPr>
          <p:cNvPr id="152" name="Image 151"/>
          <p:cNvPicPr/>
          <p:nvPr/>
        </p:nvPicPr>
        <p:blipFill>
          <a:blip r:embed="rId5" cstate="print"/>
          <a:stretch>
            <a:fillRect/>
          </a:stretch>
        </p:blipFill>
        <p:spPr>
          <a:xfrm>
            <a:off x="3489480" y="4573440"/>
            <a:ext cx="3714480" cy="2519640"/>
          </a:xfrm>
          <a:prstGeom prst="rect">
            <a:avLst/>
          </a:prstGeom>
        </p:spPr>
      </p:pic>
      <p:pic>
        <p:nvPicPr>
          <p:cNvPr id="153" name="Image 152"/>
          <p:cNvPicPr/>
          <p:nvPr/>
        </p:nvPicPr>
        <p:blipFill>
          <a:blip r:embed="rId6" cstate="print"/>
          <a:stretch>
            <a:fillRect/>
          </a:stretch>
        </p:blipFill>
        <p:spPr>
          <a:xfrm>
            <a:off x="7450200" y="4589640"/>
            <a:ext cx="1638360" cy="2519280"/>
          </a:xfrm>
          <a:prstGeom prst="rect">
            <a:avLst/>
          </a:prstGeom>
        </p:spPr>
      </p:pic>
      <p:pic>
        <p:nvPicPr>
          <p:cNvPr id="154" name="Image 153"/>
          <p:cNvPicPr/>
          <p:nvPr/>
        </p:nvPicPr>
        <p:blipFill>
          <a:blip r:embed="rId7" cstate="print"/>
          <a:stretch>
            <a:fillRect/>
          </a:stretch>
        </p:blipFill>
        <p:spPr>
          <a:xfrm>
            <a:off x="249120" y="-444600"/>
            <a:ext cx="4346640" cy="18003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5" name="Image 154"/>
          <p:cNvPicPr/>
          <p:nvPr/>
        </p:nvPicPr>
        <p:blipFill>
          <a:blip r:embed="rId2" cstate="print"/>
          <a:stretch>
            <a:fillRect/>
          </a:stretch>
        </p:blipFill>
        <p:spPr>
          <a:xfrm>
            <a:off x="0" y="0"/>
            <a:ext cx="10694880" cy="976320"/>
          </a:xfrm>
          <a:prstGeom prst="rect">
            <a:avLst/>
          </a:prstGeom>
        </p:spPr>
      </p:pic>
      <p:sp>
        <p:nvSpPr>
          <p:cNvPr id="156" name="CustomShape 1"/>
          <p:cNvSpPr/>
          <p:nvPr/>
        </p:nvSpPr>
        <p:spPr>
          <a:xfrm>
            <a:off x="8980560" y="528480"/>
            <a:ext cx="1863720" cy="403560"/>
          </a:xfrm>
          <a:prstGeom prst="rect">
            <a:avLst/>
          </a:prstGeom>
        </p:spPr>
        <p:txBody>
          <a:bodyPr lIns="90000" tIns="45000" rIns="90000" bIns="45000"/>
          <a:lstStyle/>
          <a:p>
            <a:pPr>
              <a:lnSpc>
                <a:spcPct val="100000"/>
              </a:lnSpc>
            </a:pPr>
            <a:r>
              <a:rPr lang="de-DE" sz="2000">
                <a:solidFill>
                  <a:srgbClr val="FFFFFF"/>
                </a:solidFill>
                <a:latin typeface="Century Gothic"/>
              </a:rPr>
              <a:t>Lage</a:t>
            </a:r>
          </a:p>
        </p:txBody>
      </p:sp>
      <p:pic>
        <p:nvPicPr>
          <p:cNvPr id="157" name="Image 156"/>
          <p:cNvPicPr/>
          <p:nvPr/>
        </p:nvPicPr>
        <p:blipFill>
          <a:blip r:embed="rId3" cstate="print"/>
          <a:stretch>
            <a:fillRect/>
          </a:stretch>
        </p:blipFill>
        <p:spPr>
          <a:xfrm>
            <a:off x="108000" y="1383840"/>
            <a:ext cx="6566400" cy="5760000"/>
          </a:xfrm>
          <a:prstGeom prst="rect">
            <a:avLst/>
          </a:prstGeom>
        </p:spPr>
      </p:pic>
      <p:sp>
        <p:nvSpPr>
          <p:cNvPr id="158" name="Line 2"/>
          <p:cNvSpPr/>
          <p:nvPr/>
        </p:nvSpPr>
        <p:spPr>
          <a:xfrm flipH="1">
            <a:off x="2576880" y="5115240"/>
            <a:ext cx="856800" cy="1333800"/>
          </a:xfrm>
          <a:prstGeom prst="line">
            <a:avLst/>
          </a:prstGeom>
          <a:ln w="10080">
            <a:solidFill>
              <a:srgbClr val="FF0000"/>
            </a:solidFill>
            <a:round/>
          </a:ln>
        </p:spPr>
      </p:sp>
      <p:pic>
        <p:nvPicPr>
          <p:cNvPr id="159" name="Image 158"/>
          <p:cNvPicPr/>
          <p:nvPr/>
        </p:nvPicPr>
        <p:blipFill>
          <a:blip r:embed="rId4" cstate="print"/>
          <a:stretch>
            <a:fillRect/>
          </a:stretch>
        </p:blipFill>
        <p:spPr>
          <a:xfrm>
            <a:off x="1190160" y="6513120"/>
            <a:ext cx="2151360" cy="340560"/>
          </a:xfrm>
          <a:prstGeom prst="rect">
            <a:avLst/>
          </a:prstGeom>
        </p:spPr>
      </p:pic>
      <p:grpSp>
        <p:nvGrpSpPr>
          <p:cNvPr id="13" name="Groupe 12"/>
          <p:cNvGrpSpPr/>
          <p:nvPr/>
        </p:nvGrpSpPr>
        <p:grpSpPr>
          <a:xfrm>
            <a:off x="6870411" y="5688309"/>
            <a:ext cx="3564578" cy="1234800"/>
            <a:chOff x="6917542" y="5722091"/>
            <a:chExt cx="3564578" cy="1234800"/>
          </a:xfrm>
        </p:grpSpPr>
        <p:pic>
          <p:nvPicPr>
            <p:cNvPr id="161" name="Image 160"/>
            <p:cNvPicPr/>
            <p:nvPr/>
          </p:nvPicPr>
          <p:blipFill>
            <a:blip r:embed="rId5" cstate="print"/>
            <a:stretch>
              <a:fillRect/>
            </a:stretch>
          </p:blipFill>
          <p:spPr>
            <a:xfrm>
              <a:off x="9665640" y="5722091"/>
              <a:ext cx="816480" cy="1234800"/>
            </a:xfrm>
            <a:prstGeom prst="rect">
              <a:avLst/>
            </a:prstGeom>
          </p:spPr>
        </p:pic>
        <p:pic>
          <p:nvPicPr>
            <p:cNvPr id="162" name="Image 161"/>
            <p:cNvPicPr/>
            <p:nvPr/>
          </p:nvPicPr>
          <p:blipFill>
            <a:blip r:embed="rId6" cstate="print"/>
            <a:stretch>
              <a:fillRect/>
            </a:stretch>
          </p:blipFill>
          <p:spPr>
            <a:xfrm>
              <a:off x="7774798" y="5722091"/>
              <a:ext cx="1821240" cy="1234800"/>
            </a:xfrm>
            <a:prstGeom prst="rect">
              <a:avLst/>
            </a:prstGeom>
          </p:spPr>
        </p:pic>
        <p:pic>
          <p:nvPicPr>
            <p:cNvPr id="163" name="Image 162"/>
            <p:cNvPicPr/>
            <p:nvPr/>
          </p:nvPicPr>
          <p:blipFill>
            <a:blip r:embed="rId7" cstate="print"/>
            <a:stretch>
              <a:fillRect/>
            </a:stretch>
          </p:blipFill>
          <p:spPr>
            <a:xfrm>
              <a:off x="6917542" y="5728391"/>
              <a:ext cx="794880" cy="1222200"/>
            </a:xfrm>
            <a:prstGeom prst="rect">
              <a:avLst/>
            </a:prstGeom>
          </p:spPr>
        </p:pic>
      </p:grpSp>
      <p:sp>
        <p:nvSpPr>
          <p:cNvPr id="12" name="Rectangle 11"/>
          <p:cNvSpPr/>
          <p:nvPr/>
        </p:nvSpPr>
        <p:spPr>
          <a:xfrm>
            <a:off x="6498034" y="1350945"/>
            <a:ext cx="4032701" cy="4555542"/>
          </a:xfrm>
          <a:prstGeom prst="rect">
            <a:avLst/>
          </a:prstGeom>
        </p:spPr>
        <p:txBody>
          <a:bodyPr wrap="square">
            <a:spAutoFit/>
          </a:bodyPr>
          <a:lstStyle/>
          <a:p>
            <a:pPr algn="just">
              <a:lnSpc>
                <a:spcPct val="150000"/>
              </a:lnSpc>
            </a:pPr>
            <a:r>
              <a:rPr lang="de-DE" sz="1300" dirty="0">
                <a:solidFill>
                  <a:srgbClr val="000000"/>
                </a:solidFill>
                <a:latin typeface="Century Gothic" pitchFamily="34" charset="0"/>
              </a:rPr>
              <a:t>In der Gemeinde </a:t>
            </a:r>
            <a:r>
              <a:rPr lang="de-DE" sz="1300" dirty="0" err="1">
                <a:solidFill>
                  <a:srgbClr val="000000"/>
                </a:solidFill>
                <a:latin typeface="Century Gothic" pitchFamily="34" charset="0"/>
              </a:rPr>
              <a:t>Targon</a:t>
            </a:r>
            <a:r>
              <a:rPr lang="de-DE" sz="1300" dirty="0">
                <a:solidFill>
                  <a:srgbClr val="000000"/>
                </a:solidFill>
                <a:latin typeface="Century Gothic" pitchFamily="34" charset="0"/>
              </a:rPr>
              <a:t> im Entre-Deux-</a:t>
            </a:r>
            <a:r>
              <a:rPr lang="de-DE" sz="1300" dirty="0" err="1">
                <a:solidFill>
                  <a:srgbClr val="000000"/>
                </a:solidFill>
                <a:latin typeface="Century Gothic" pitchFamily="34" charset="0"/>
              </a:rPr>
              <a:t>Mers</a:t>
            </a:r>
            <a:r>
              <a:rPr lang="de-DE" sz="1300" dirty="0">
                <a:solidFill>
                  <a:srgbClr val="000000"/>
                </a:solidFill>
                <a:latin typeface="Century Gothic" pitchFamily="34" charset="0"/>
              </a:rPr>
              <a:t>. Der Großteil der Weinberge des Anwesens liegt an einem Hang gegenüber dem Château. Das Anwesen wurde in den 2000er-Jahren umgestaltet, um angesichts der besonderen Topologie des Ortes die </a:t>
            </a:r>
            <a:r>
              <a:rPr lang="de-DE" sz="1300" dirty="0" err="1">
                <a:solidFill>
                  <a:srgbClr val="000000"/>
                </a:solidFill>
                <a:latin typeface="Century Gothic" pitchFamily="34" charset="0"/>
              </a:rPr>
              <a:t>Mikroterroirs</a:t>
            </a:r>
            <a:r>
              <a:rPr lang="de-DE" sz="1300" dirty="0">
                <a:solidFill>
                  <a:srgbClr val="000000"/>
                </a:solidFill>
                <a:latin typeface="Century Gothic" pitchFamily="34" charset="0"/>
              </a:rPr>
              <a:t> zu optimieren und die Bodenerosion aufgrund des starken Gefälles einzuschränken.</a:t>
            </a:r>
          </a:p>
          <a:p>
            <a:pPr algn="just">
              <a:lnSpc>
                <a:spcPct val="150000"/>
              </a:lnSpc>
            </a:pPr>
            <a:endParaRPr lang="fr-FR" sz="1300" dirty="0">
              <a:solidFill>
                <a:srgbClr val="000000"/>
              </a:solidFill>
              <a:latin typeface="Century Gothic" pitchFamily="34" charset="0"/>
            </a:endParaRPr>
          </a:p>
          <a:p>
            <a:pPr algn="just">
              <a:lnSpc>
                <a:spcPct val="150000"/>
              </a:lnSpc>
            </a:pPr>
            <a:r>
              <a:rPr lang="de-DE" sz="1300" dirty="0">
                <a:solidFill>
                  <a:srgbClr val="000000"/>
                </a:solidFill>
                <a:latin typeface="Century Gothic" pitchFamily="34" charset="0"/>
              </a:rPr>
              <a:t>Rebfläche: 57 ha</a:t>
            </a:r>
          </a:p>
          <a:p>
            <a:pPr algn="just">
              <a:lnSpc>
                <a:spcPct val="150000"/>
              </a:lnSpc>
            </a:pPr>
            <a:r>
              <a:rPr lang="de-DE" sz="1300" dirty="0">
                <a:solidFill>
                  <a:srgbClr val="000000"/>
                </a:solidFill>
                <a:latin typeface="Century Gothic" pitchFamily="34" charset="0"/>
              </a:rPr>
              <a:t>Rote Rebsorten (39 ha): Cabernet Sauvignon und Merlot</a:t>
            </a:r>
          </a:p>
          <a:p>
            <a:pPr algn="just">
              <a:lnSpc>
                <a:spcPct val="150000"/>
              </a:lnSpc>
            </a:pPr>
            <a:r>
              <a:rPr lang="de-DE" sz="1300" dirty="0">
                <a:solidFill>
                  <a:srgbClr val="000000"/>
                </a:solidFill>
                <a:latin typeface="Century Gothic" pitchFamily="34" charset="0"/>
              </a:rPr>
              <a:t>Weiße Rebsorten (18 ha): Sémillon und Sauvignon</a:t>
            </a:r>
          </a:p>
          <a:p>
            <a:pPr algn="just">
              <a:lnSpc>
                <a:spcPct val="150000"/>
              </a:lnSpc>
            </a:pPr>
            <a:endParaRPr lang="fr-FR" sz="1300" dirty="0">
              <a:latin typeface="Century Gothic" pitchFamily="34" charset="0"/>
            </a:endParaRPr>
          </a:p>
        </p:txBody>
      </p:sp>
      <p:pic>
        <p:nvPicPr>
          <p:cNvPr id="14" name="Image 13"/>
          <p:cNvPicPr/>
          <p:nvPr/>
        </p:nvPicPr>
        <p:blipFill>
          <a:blip r:embed="rId8" cstate="print"/>
          <a:stretch>
            <a:fillRect/>
          </a:stretch>
        </p:blipFill>
        <p:spPr>
          <a:xfrm>
            <a:off x="249120" y="-444600"/>
            <a:ext cx="4346640" cy="18003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5" name="Image 164"/>
          <p:cNvPicPr/>
          <p:nvPr/>
        </p:nvPicPr>
        <p:blipFill>
          <a:blip r:embed="rId2" cstate="print"/>
          <a:stretch>
            <a:fillRect/>
          </a:stretch>
        </p:blipFill>
        <p:spPr>
          <a:xfrm>
            <a:off x="0" y="0"/>
            <a:ext cx="10694880" cy="976320"/>
          </a:xfrm>
          <a:prstGeom prst="rect">
            <a:avLst/>
          </a:prstGeom>
        </p:spPr>
      </p:pic>
      <p:sp>
        <p:nvSpPr>
          <p:cNvPr id="166" name="CustomShape 1"/>
          <p:cNvSpPr/>
          <p:nvPr/>
        </p:nvSpPr>
        <p:spPr>
          <a:xfrm>
            <a:off x="3263760" y="1209600"/>
            <a:ext cx="7131240" cy="3273480"/>
          </a:xfrm>
          <a:prstGeom prst="rect">
            <a:avLst/>
          </a:prstGeom>
        </p:spPr>
        <p:txBody>
          <a:bodyPr lIns="90000" tIns="45000" rIns="90000" bIns="45000"/>
          <a:lstStyle/>
          <a:p>
            <a:pPr algn="just">
              <a:lnSpc>
                <a:spcPct val="150000"/>
              </a:lnSpc>
            </a:pPr>
            <a:r>
              <a:rPr lang="de-DE" sz="1300">
                <a:solidFill>
                  <a:srgbClr val="000000"/>
                </a:solidFill>
                <a:latin typeface="Century Gothic"/>
              </a:rPr>
              <a:t>Château aus dem 17. Jahrhundert, erbaut von ortsansässigen Notabeln namens Beauregard. Es war ursprünglich eine Relaisstation der im 12. Jahrhundert in der Nachbarschaft gegründeten Commanderie de Montarouch und der Ritter des Malteserordens.</a:t>
            </a:r>
          </a:p>
          <a:p>
            <a:pPr algn="just">
              <a:lnSpc>
                <a:spcPct val="150000"/>
              </a:lnSpc>
            </a:pPr>
            <a:endParaRPr lang="fr-FR" sz="1300" dirty="0">
              <a:solidFill>
                <a:srgbClr val="000000"/>
              </a:solidFill>
              <a:latin typeface="Century Gothic"/>
            </a:endParaRPr>
          </a:p>
          <a:p>
            <a:pPr algn="just">
              <a:lnSpc>
                <a:spcPct val="150000"/>
              </a:lnSpc>
            </a:pPr>
            <a:r>
              <a:rPr lang="de-DE" sz="1300">
                <a:solidFill>
                  <a:srgbClr val="000000"/>
                </a:solidFill>
                <a:latin typeface="Century Gothic"/>
              </a:rPr>
              <a:t>Gegen Ende des 19. Jahrhunderts wechselte das Anwesen den Eigentümer, es folgten mehrere Investoren aufeinander. 1973 hatten Henri Ducourt und seine Kinder die Gelegenheit, die Weinberge gegenüber dem Château zu übernehmen.</a:t>
            </a:r>
          </a:p>
          <a:p>
            <a:pPr algn="just">
              <a:lnSpc>
                <a:spcPct val="150000"/>
              </a:lnSpc>
            </a:pPr>
            <a:endParaRPr lang="fr-FR" sz="1300" dirty="0">
              <a:solidFill>
                <a:srgbClr val="000000"/>
              </a:solidFill>
              <a:latin typeface="Century Gothic"/>
            </a:endParaRPr>
          </a:p>
          <a:p>
            <a:pPr algn="just">
              <a:lnSpc>
                <a:spcPct val="150000"/>
              </a:lnSpc>
            </a:pPr>
            <a:r>
              <a:rPr lang="de-DE" sz="1300">
                <a:solidFill>
                  <a:srgbClr val="000000"/>
                </a:solidFill>
                <a:latin typeface="Century Gothic"/>
              </a:rPr>
              <a:t>Seitdem gehört das Anwesen zum Besitz der Familie Ducourt.</a:t>
            </a:r>
          </a:p>
        </p:txBody>
      </p:sp>
      <p:pic>
        <p:nvPicPr>
          <p:cNvPr id="168" name="Image 167"/>
          <p:cNvPicPr/>
          <p:nvPr/>
        </p:nvPicPr>
        <p:blipFill>
          <a:blip r:embed="rId3" cstate="print"/>
          <a:stretch>
            <a:fillRect/>
          </a:stretch>
        </p:blipFill>
        <p:spPr>
          <a:xfrm>
            <a:off x="5472000" y="4464000"/>
            <a:ext cx="4611960" cy="2879640"/>
          </a:xfrm>
          <a:prstGeom prst="rect">
            <a:avLst/>
          </a:prstGeom>
        </p:spPr>
      </p:pic>
      <p:grpSp>
        <p:nvGrpSpPr>
          <p:cNvPr id="10" name="Groupe 9"/>
          <p:cNvGrpSpPr/>
          <p:nvPr/>
        </p:nvGrpSpPr>
        <p:grpSpPr>
          <a:xfrm>
            <a:off x="484200" y="1663740"/>
            <a:ext cx="2494080" cy="2365200"/>
            <a:chOff x="484200" y="1673280"/>
            <a:chExt cx="2494080" cy="2365200"/>
          </a:xfrm>
        </p:grpSpPr>
        <p:pic>
          <p:nvPicPr>
            <p:cNvPr id="167" name="Image 166"/>
            <p:cNvPicPr/>
            <p:nvPr/>
          </p:nvPicPr>
          <p:blipFill>
            <a:blip r:embed="rId4" cstate="print"/>
            <a:stretch>
              <a:fillRect/>
            </a:stretch>
          </p:blipFill>
          <p:spPr>
            <a:xfrm>
              <a:off x="608040" y="1673280"/>
              <a:ext cx="2292480" cy="1868400"/>
            </a:xfrm>
            <a:prstGeom prst="rect">
              <a:avLst/>
            </a:prstGeom>
          </p:spPr>
        </p:pic>
        <p:sp>
          <p:nvSpPr>
            <p:cNvPr id="169" name="CustomShape 2"/>
            <p:cNvSpPr/>
            <p:nvPr/>
          </p:nvSpPr>
          <p:spPr>
            <a:xfrm>
              <a:off x="484200" y="3537000"/>
              <a:ext cx="2494080" cy="501480"/>
            </a:xfrm>
            <a:prstGeom prst="rect">
              <a:avLst/>
            </a:prstGeom>
          </p:spPr>
          <p:txBody>
            <a:bodyPr lIns="90000" tIns="45000" rIns="90000" bIns="45000"/>
            <a:lstStyle/>
            <a:p>
              <a:pPr algn="ctr">
                <a:lnSpc>
                  <a:spcPct val="100000"/>
                </a:lnSpc>
              </a:pPr>
              <a:r>
                <a:rPr lang="de-DE" sz="1200">
                  <a:solidFill>
                    <a:srgbClr val="000000"/>
                  </a:solidFill>
                  <a:latin typeface="Century Gothic"/>
                </a:rPr>
                <a:t>Relikte der Commanderie de Montarouch</a:t>
              </a:r>
            </a:p>
          </p:txBody>
        </p:sp>
      </p:grpSp>
      <p:pic>
        <p:nvPicPr>
          <p:cNvPr id="170" name="Image 169"/>
          <p:cNvPicPr/>
          <p:nvPr/>
        </p:nvPicPr>
        <p:blipFill>
          <a:blip r:embed="rId5" cstate="print"/>
          <a:stretch>
            <a:fillRect/>
          </a:stretch>
        </p:blipFill>
        <p:spPr>
          <a:xfrm>
            <a:off x="633240" y="4475160"/>
            <a:ext cx="4246560" cy="2879640"/>
          </a:xfrm>
          <a:prstGeom prst="rect">
            <a:avLst/>
          </a:prstGeom>
        </p:spPr>
      </p:pic>
      <p:sp>
        <p:nvSpPr>
          <p:cNvPr id="11" name="CustomShape 1"/>
          <p:cNvSpPr/>
          <p:nvPr/>
        </p:nvSpPr>
        <p:spPr>
          <a:xfrm>
            <a:off x="8980560" y="528480"/>
            <a:ext cx="1863720" cy="403560"/>
          </a:xfrm>
          <a:prstGeom prst="rect">
            <a:avLst/>
          </a:prstGeom>
        </p:spPr>
        <p:txBody>
          <a:bodyPr lIns="90000" tIns="45000" rIns="90000" bIns="45000"/>
          <a:lstStyle/>
          <a:p>
            <a:pPr>
              <a:lnSpc>
                <a:spcPct val="100000"/>
              </a:lnSpc>
            </a:pPr>
            <a:r>
              <a:rPr lang="de-DE" sz="2000">
                <a:solidFill>
                  <a:srgbClr val="FFFFFF"/>
                </a:solidFill>
                <a:latin typeface="Century Gothic"/>
              </a:rPr>
              <a:t>Geschichte</a:t>
            </a:r>
          </a:p>
        </p:txBody>
      </p:sp>
      <p:pic>
        <p:nvPicPr>
          <p:cNvPr id="13" name="Image 12"/>
          <p:cNvPicPr/>
          <p:nvPr/>
        </p:nvPicPr>
        <p:blipFill>
          <a:blip r:embed="rId6" cstate="print"/>
          <a:stretch>
            <a:fillRect/>
          </a:stretch>
        </p:blipFill>
        <p:spPr>
          <a:xfrm>
            <a:off x="249120" y="-444600"/>
            <a:ext cx="4346640" cy="1800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3" name="Image 172"/>
          <p:cNvPicPr/>
          <p:nvPr/>
        </p:nvPicPr>
        <p:blipFill>
          <a:blip r:embed="rId2" cstate="print"/>
          <a:stretch>
            <a:fillRect/>
          </a:stretch>
        </p:blipFill>
        <p:spPr>
          <a:xfrm>
            <a:off x="0" y="0"/>
            <a:ext cx="10694880" cy="976320"/>
          </a:xfrm>
          <a:prstGeom prst="rect">
            <a:avLst/>
          </a:prstGeom>
        </p:spPr>
      </p:pic>
      <p:sp>
        <p:nvSpPr>
          <p:cNvPr id="177" name="CustomShape 2"/>
          <p:cNvSpPr/>
          <p:nvPr/>
        </p:nvSpPr>
        <p:spPr>
          <a:xfrm>
            <a:off x="228600" y="1047732"/>
            <a:ext cx="5118120" cy="6304005"/>
          </a:xfrm>
          <a:prstGeom prst="rect">
            <a:avLst/>
          </a:prstGeom>
        </p:spPr>
        <p:txBody>
          <a:bodyPr lIns="90000" tIns="45000" rIns="90000" bIns="45000"/>
          <a:lstStyle/>
          <a:p>
            <a:pPr algn="just">
              <a:lnSpc>
                <a:spcPct val="150000"/>
              </a:lnSpc>
            </a:pPr>
            <a:r>
              <a:rPr lang="de-DE" sz="1300">
                <a:solidFill>
                  <a:srgbClr val="000000"/>
                </a:solidFill>
                <a:latin typeface="Century Gothic" pitchFamily="34" charset="0"/>
              </a:rPr>
              <a:t>AOC BORDEAUX ROUGE</a:t>
            </a:r>
          </a:p>
          <a:p>
            <a:pPr algn="just">
              <a:lnSpc>
                <a:spcPct val="150000"/>
              </a:lnSpc>
            </a:pPr>
            <a:r>
              <a:rPr lang="de-DE" sz="1300">
                <a:solidFill>
                  <a:srgbClr val="000000"/>
                </a:solidFill>
                <a:latin typeface="Century Gothic" pitchFamily="34" charset="0"/>
                <a:ea typeface="Times New Roman"/>
              </a:rPr>
              <a:t>VINIFIKATION</a:t>
            </a:r>
          </a:p>
          <a:p>
            <a:pPr algn="just"/>
            <a:endParaRPr lang="fr-FR" sz="1200" dirty="0">
              <a:solidFill>
                <a:srgbClr val="C00000"/>
              </a:solidFill>
              <a:latin typeface="Century Gothic" pitchFamily="34" charset="0"/>
              <a:ea typeface="Times New Roman"/>
            </a:endParaRPr>
          </a:p>
          <a:p>
            <a:pPr algn="just">
              <a:lnSpc>
                <a:spcPct val="150000"/>
              </a:lnSpc>
            </a:pPr>
            <a:r>
              <a:rPr lang="de-DE" sz="1200">
                <a:solidFill>
                  <a:srgbClr val="C00000"/>
                </a:solidFill>
                <a:latin typeface="Century Gothic" pitchFamily="34" charset="0"/>
                <a:ea typeface="Times New Roman"/>
              </a:rPr>
              <a:t>Lese:</a:t>
            </a:r>
            <a:r>
              <a:rPr lang="de-DE" sz="1200">
                <a:solidFill>
                  <a:srgbClr val="000000"/>
                </a:solidFill>
                <a:latin typeface="Century Gothic" pitchFamily="34" charset="0"/>
                <a:ea typeface="Times New Roman"/>
              </a:rPr>
              <a:t> Mechanische Lese der Trauben frühmorgens, wenn es noch kühl ist.</a:t>
            </a:r>
          </a:p>
          <a:p>
            <a:pPr algn="just">
              <a:lnSpc>
                <a:spcPct val="150000"/>
              </a:lnSpc>
            </a:pPr>
            <a:r>
              <a:rPr lang="de-DE" sz="1200">
                <a:solidFill>
                  <a:srgbClr val="C00000"/>
                </a:solidFill>
                <a:latin typeface="Century Gothic" pitchFamily="34" charset="0"/>
                <a:ea typeface="Times New Roman"/>
              </a:rPr>
              <a:t>Mazeration:</a:t>
            </a:r>
            <a:r>
              <a:rPr lang="de-DE" sz="1200">
                <a:solidFill>
                  <a:srgbClr val="000000"/>
                </a:solidFill>
                <a:latin typeface="Century Gothic" pitchFamily="34" charset="0"/>
                <a:ea typeface="Times New Roman"/>
              </a:rPr>
              <a:t> 24- bis 48-stündige kalte Vorgärungsmazeration.</a:t>
            </a:r>
          </a:p>
          <a:p>
            <a:pPr algn="just">
              <a:lnSpc>
                <a:spcPct val="150000"/>
              </a:lnSpc>
            </a:pPr>
            <a:r>
              <a:rPr lang="de-DE" sz="1200">
                <a:solidFill>
                  <a:srgbClr val="C00000"/>
                </a:solidFill>
                <a:latin typeface="Century Gothic" pitchFamily="34" charset="0"/>
                <a:ea typeface="Times New Roman"/>
              </a:rPr>
              <a:t>Gärung:</a:t>
            </a:r>
            <a:r>
              <a:rPr lang="de-DE" sz="1200">
                <a:solidFill>
                  <a:srgbClr val="000000"/>
                </a:solidFill>
                <a:latin typeface="Century Gothic" pitchFamily="34" charset="0"/>
                <a:ea typeface="Times New Roman"/>
              </a:rPr>
              <a:t> Alkoholische Gärung bei rund 26 °C in thermoregulierten Edelstahltanks, gefolgt von einer sanften dreiwöchigen Maischegärung bei 30 °C.  Abstich und Pressung, Trennung von Vorlauf und Presswein. Malolaktische Gärung in thermoregulierten Edelstahltanks bei rund 18 °C.</a:t>
            </a:r>
          </a:p>
          <a:p>
            <a:pPr algn="just">
              <a:lnSpc>
                <a:spcPct val="150000"/>
              </a:lnSpc>
            </a:pPr>
            <a:r>
              <a:rPr lang="de-DE" sz="1200">
                <a:solidFill>
                  <a:srgbClr val="C00000"/>
                </a:solidFill>
                <a:latin typeface="Century Gothic" pitchFamily="34" charset="0"/>
                <a:ea typeface="Times New Roman"/>
              </a:rPr>
              <a:t>Ausbau:</a:t>
            </a:r>
            <a:r>
              <a:rPr lang="de-DE" sz="1200">
                <a:solidFill>
                  <a:srgbClr val="000000"/>
                </a:solidFill>
                <a:latin typeface="Century Gothic" pitchFamily="34" charset="0"/>
                <a:ea typeface="Times New Roman"/>
              </a:rPr>
              <a:t>  in Eichenfässern und Edelstahltanks </a:t>
            </a:r>
          </a:p>
          <a:p>
            <a:pPr algn="just">
              <a:lnSpc>
                <a:spcPct val="150000"/>
              </a:lnSpc>
            </a:pPr>
            <a:r>
              <a:rPr lang="de-DE" sz="1200">
                <a:solidFill>
                  <a:srgbClr val="C00000"/>
                </a:solidFill>
                <a:latin typeface="Century Gothic" pitchFamily="34" charset="0"/>
                <a:ea typeface="Times New Roman"/>
              </a:rPr>
              <a:t>Durchschnittliche Jahresproduktion:</a:t>
            </a:r>
            <a:r>
              <a:rPr lang="de-DE" sz="1200">
                <a:solidFill>
                  <a:srgbClr val="808080"/>
                </a:solidFill>
                <a:latin typeface="Century Gothic" pitchFamily="34" charset="0"/>
                <a:ea typeface="Times New Roman"/>
              </a:rPr>
              <a:t> </a:t>
            </a:r>
            <a:r>
              <a:rPr lang="de-DE" sz="1200">
                <a:solidFill>
                  <a:srgbClr val="000000"/>
                </a:solidFill>
                <a:latin typeface="Century Gothic" pitchFamily="34" charset="0"/>
                <a:ea typeface="Times New Roman"/>
              </a:rPr>
              <a:t>250 000 Flaschen</a:t>
            </a:r>
          </a:p>
          <a:p>
            <a:pPr algn="just">
              <a:lnSpc>
                <a:spcPct val="150000"/>
              </a:lnSpc>
            </a:pPr>
            <a:r>
              <a:rPr lang="de-DE" sz="1200">
                <a:solidFill>
                  <a:srgbClr val="C00000"/>
                </a:solidFill>
                <a:latin typeface="Century Gothic" pitchFamily="34" charset="0"/>
                <a:ea typeface="Times New Roman"/>
              </a:rPr>
              <a:t>Önologe:</a:t>
            </a:r>
            <a:r>
              <a:rPr lang="de-DE" sz="1200">
                <a:solidFill>
                  <a:srgbClr val="000000"/>
                </a:solidFill>
                <a:latin typeface="Century Gothic" pitchFamily="34" charset="0"/>
                <a:ea typeface="Times New Roman"/>
              </a:rPr>
              <a:t> Jérémy Ducourt</a:t>
            </a:r>
          </a:p>
          <a:p>
            <a:pPr algn="just">
              <a:lnSpc>
                <a:spcPct val="150000"/>
              </a:lnSpc>
            </a:pPr>
            <a:endParaRPr lang="fr-FR" sz="1200" dirty="0">
              <a:latin typeface="Century Gothic" pitchFamily="34" charset="0"/>
            </a:endParaRPr>
          </a:p>
          <a:p>
            <a:pPr algn="just">
              <a:lnSpc>
                <a:spcPct val="150000"/>
              </a:lnSpc>
            </a:pPr>
            <a:r>
              <a:rPr lang="de-DE" sz="1200">
                <a:solidFill>
                  <a:srgbClr val="000000"/>
                </a:solidFill>
                <a:latin typeface="Century Gothic" pitchFamily="34" charset="0"/>
                <a:ea typeface="Century Gothic"/>
              </a:rPr>
              <a:t>VERKOSTUNG</a:t>
            </a:r>
          </a:p>
          <a:p>
            <a:pPr algn="just"/>
            <a:endParaRPr lang="fr-FR" sz="1200" dirty="0">
              <a:solidFill>
                <a:srgbClr val="C00000"/>
              </a:solidFill>
              <a:latin typeface="Century Gothic" pitchFamily="34" charset="0"/>
              <a:ea typeface="Times New Roman"/>
            </a:endParaRPr>
          </a:p>
          <a:p>
            <a:pPr algn="just">
              <a:lnSpc>
                <a:spcPct val="150000"/>
              </a:lnSpc>
            </a:pPr>
            <a:r>
              <a:rPr lang="de-DE" sz="1200">
                <a:solidFill>
                  <a:srgbClr val="C00000"/>
                </a:solidFill>
                <a:latin typeface="Century Gothic" pitchFamily="34" charset="0"/>
                <a:ea typeface="Times New Roman"/>
              </a:rPr>
              <a:t>Farbe:</a:t>
            </a:r>
            <a:r>
              <a:rPr lang="de-DE" sz="1200">
                <a:solidFill>
                  <a:srgbClr val="000000"/>
                </a:solidFill>
                <a:latin typeface="Century Gothic" pitchFamily="34" charset="0"/>
                <a:ea typeface="Times New Roman"/>
              </a:rPr>
              <a:t> Intensives Rubinrot mit purpurnen Reflexen.</a:t>
            </a:r>
          </a:p>
          <a:p>
            <a:pPr algn="just">
              <a:lnSpc>
                <a:spcPct val="150000"/>
              </a:lnSpc>
            </a:pPr>
            <a:r>
              <a:rPr lang="de-DE" sz="1200">
                <a:solidFill>
                  <a:srgbClr val="C00000"/>
                </a:solidFill>
                <a:latin typeface="Century Gothic" pitchFamily="34" charset="0"/>
                <a:ea typeface="Times New Roman"/>
              </a:rPr>
              <a:t>Nase:</a:t>
            </a:r>
            <a:r>
              <a:rPr lang="de-DE" sz="1200">
                <a:solidFill>
                  <a:srgbClr val="000000"/>
                </a:solidFill>
                <a:latin typeface="Century Gothic" pitchFamily="34" charset="0"/>
                <a:ea typeface="Times New Roman"/>
              </a:rPr>
              <a:t> Schöne Kirsch-, Himbeer- und Brombeeraromen mit feiner Vanillenote.</a:t>
            </a:r>
          </a:p>
          <a:p>
            <a:pPr algn="just">
              <a:lnSpc>
                <a:spcPct val="150000"/>
              </a:lnSpc>
            </a:pPr>
            <a:r>
              <a:rPr lang="de-DE" sz="1200">
                <a:solidFill>
                  <a:srgbClr val="C00000"/>
                </a:solidFill>
                <a:latin typeface="Century Gothic" pitchFamily="34" charset="0"/>
                <a:ea typeface="Times New Roman"/>
              </a:rPr>
              <a:t>Gaumen:</a:t>
            </a:r>
            <a:r>
              <a:rPr lang="de-DE" sz="1200">
                <a:solidFill>
                  <a:srgbClr val="000000"/>
                </a:solidFill>
                <a:latin typeface="Century Gothic" pitchFamily="34" charset="0"/>
                <a:ea typeface="Times New Roman"/>
              </a:rPr>
              <a:t> Körperreich und rund, weiche Tannine, langes Finale.</a:t>
            </a:r>
          </a:p>
          <a:p>
            <a:pPr algn="just">
              <a:lnSpc>
                <a:spcPct val="150000"/>
              </a:lnSpc>
            </a:pPr>
            <a:r>
              <a:rPr lang="de-DE" sz="1200">
                <a:solidFill>
                  <a:srgbClr val="C00000"/>
                </a:solidFill>
                <a:latin typeface="Century Gothic" pitchFamily="34" charset="0"/>
                <a:ea typeface="Times New Roman"/>
              </a:rPr>
              <a:t>Servierempfehlungen:</a:t>
            </a:r>
            <a:r>
              <a:rPr lang="de-DE" sz="1200">
                <a:solidFill>
                  <a:srgbClr val="000000"/>
                </a:solidFill>
                <a:latin typeface="Century Gothic" pitchFamily="34" charset="0"/>
                <a:ea typeface="Times New Roman"/>
              </a:rPr>
              <a:t> Fleisch- und Wurstwaren, Tapas, dunkles Fleisch, helles Fleisch, Käse.</a:t>
            </a:r>
          </a:p>
        </p:txBody>
      </p:sp>
      <p:sp>
        <p:nvSpPr>
          <p:cNvPr id="179" name="Line 3"/>
          <p:cNvSpPr/>
          <p:nvPr/>
        </p:nvSpPr>
        <p:spPr>
          <a:xfrm>
            <a:off x="315310" y="5494349"/>
            <a:ext cx="4887720" cy="1440"/>
          </a:xfrm>
          <a:prstGeom prst="line">
            <a:avLst/>
          </a:prstGeom>
          <a:ln w="9360">
            <a:solidFill>
              <a:srgbClr val="808080"/>
            </a:solidFill>
            <a:round/>
          </a:ln>
        </p:spPr>
      </p:sp>
      <p:sp>
        <p:nvSpPr>
          <p:cNvPr id="180" name="Line 4"/>
          <p:cNvSpPr/>
          <p:nvPr/>
        </p:nvSpPr>
        <p:spPr>
          <a:xfrm>
            <a:off x="315310" y="1779574"/>
            <a:ext cx="4887720" cy="1440"/>
          </a:xfrm>
          <a:prstGeom prst="line">
            <a:avLst/>
          </a:prstGeom>
          <a:ln w="9360">
            <a:solidFill>
              <a:srgbClr val="808080"/>
            </a:solidFill>
            <a:round/>
          </a:ln>
        </p:spPr>
      </p:sp>
      <p:sp>
        <p:nvSpPr>
          <p:cNvPr id="10" name="CustomShape 1"/>
          <p:cNvSpPr/>
          <p:nvPr/>
        </p:nvSpPr>
        <p:spPr>
          <a:xfrm>
            <a:off x="8980560" y="528480"/>
            <a:ext cx="1863720" cy="403560"/>
          </a:xfrm>
          <a:prstGeom prst="rect">
            <a:avLst/>
          </a:prstGeom>
        </p:spPr>
        <p:txBody>
          <a:bodyPr lIns="90000" tIns="45000" rIns="90000" bIns="45000"/>
          <a:lstStyle/>
          <a:p>
            <a:pPr>
              <a:lnSpc>
                <a:spcPct val="100000"/>
              </a:lnSpc>
            </a:pPr>
            <a:r>
              <a:rPr lang="de-DE" sz="2000">
                <a:solidFill>
                  <a:srgbClr val="FFFFFF"/>
                </a:solidFill>
                <a:latin typeface="Century Gothic"/>
              </a:rPr>
              <a:t>Die Weine</a:t>
            </a:r>
          </a:p>
        </p:txBody>
      </p:sp>
      <p:pic>
        <p:nvPicPr>
          <p:cNvPr id="12" name="Image 11"/>
          <p:cNvPicPr/>
          <p:nvPr/>
        </p:nvPicPr>
        <p:blipFill>
          <a:blip r:embed="rId3" cstate="print"/>
          <a:stretch>
            <a:fillRect/>
          </a:stretch>
        </p:blipFill>
        <p:spPr>
          <a:xfrm>
            <a:off x="249120" y="-444600"/>
            <a:ext cx="4346640" cy="1800360"/>
          </a:xfrm>
          <a:prstGeom prst="rect">
            <a:avLst/>
          </a:prstGeom>
        </p:spPr>
      </p:pic>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l="30711" t="37148" r="30711" b="28561"/>
          <a:stretch/>
        </p:blipFill>
        <p:spPr>
          <a:xfrm>
            <a:off x="7118826" y="2591339"/>
            <a:ext cx="3483664" cy="4644882"/>
          </a:xfrm>
          <a:prstGeom prst="rect">
            <a:avLst/>
          </a:prstGeom>
          <a:effectLst>
            <a:softEdge rad="63500"/>
          </a:effectLst>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304" y="976320"/>
            <a:ext cx="4680000" cy="702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 172"/>
          <p:cNvPicPr/>
          <p:nvPr/>
        </p:nvPicPr>
        <p:blipFill>
          <a:blip r:embed="rId2" cstate="print"/>
          <a:stretch>
            <a:fillRect/>
          </a:stretch>
        </p:blipFill>
        <p:spPr>
          <a:xfrm>
            <a:off x="0" y="0"/>
            <a:ext cx="10694880" cy="976320"/>
          </a:xfrm>
          <a:prstGeom prst="rect">
            <a:avLst/>
          </a:prstGeom>
        </p:spPr>
      </p:pic>
      <p:sp>
        <p:nvSpPr>
          <p:cNvPr id="177" name="CustomShape 2"/>
          <p:cNvSpPr/>
          <p:nvPr/>
        </p:nvSpPr>
        <p:spPr>
          <a:xfrm>
            <a:off x="228600" y="1047732"/>
            <a:ext cx="5118120" cy="6304005"/>
          </a:xfrm>
          <a:prstGeom prst="rect">
            <a:avLst/>
          </a:prstGeom>
        </p:spPr>
        <p:txBody>
          <a:bodyPr lIns="90000" tIns="45000" rIns="90000" bIns="45000"/>
          <a:lstStyle/>
          <a:p>
            <a:pPr algn="just">
              <a:lnSpc>
                <a:spcPct val="150000"/>
              </a:lnSpc>
            </a:pPr>
            <a:r>
              <a:rPr lang="de-DE" sz="1300">
                <a:solidFill>
                  <a:srgbClr val="000000"/>
                </a:solidFill>
                <a:latin typeface="Century Gothic" pitchFamily="34" charset="0"/>
              </a:rPr>
              <a:t>AOC BORDEAUX ROUGE</a:t>
            </a:r>
          </a:p>
          <a:p>
            <a:pPr algn="just">
              <a:lnSpc>
                <a:spcPct val="150000"/>
              </a:lnSpc>
            </a:pPr>
            <a:r>
              <a:rPr lang="de-DE" sz="1300">
                <a:solidFill>
                  <a:srgbClr val="000000"/>
                </a:solidFill>
                <a:latin typeface="Century Gothic" pitchFamily="34" charset="0"/>
                <a:ea typeface="Times New Roman"/>
              </a:rPr>
              <a:t>VINIFIKATION</a:t>
            </a:r>
          </a:p>
          <a:p>
            <a:pPr algn="just"/>
            <a:endParaRPr lang="fr-FR" sz="1200" dirty="0">
              <a:solidFill>
                <a:srgbClr val="C00000"/>
              </a:solidFill>
              <a:latin typeface="Century Gothic" pitchFamily="34" charset="0"/>
              <a:ea typeface="Times New Roman"/>
            </a:endParaRPr>
          </a:p>
          <a:p>
            <a:pPr algn="just">
              <a:lnSpc>
                <a:spcPct val="150000"/>
              </a:lnSpc>
            </a:pPr>
            <a:r>
              <a:rPr lang="de-DE" sz="1200">
                <a:solidFill>
                  <a:srgbClr val="C00000"/>
                </a:solidFill>
                <a:latin typeface="Century Gothic" pitchFamily="34" charset="0"/>
                <a:ea typeface="Times New Roman"/>
              </a:rPr>
              <a:t>Lese:</a:t>
            </a:r>
            <a:r>
              <a:rPr lang="de-DE" sz="1200">
                <a:solidFill>
                  <a:srgbClr val="000000"/>
                </a:solidFill>
                <a:latin typeface="Century Gothic" pitchFamily="34" charset="0"/>
                <a:ea typeface="Times New Roman"/>
              </a:rPr>
              <a:t> Mechanische Lese der Trauben frühmorgens, wenn es noch kühl ist.</a:t>
            </a:r>
          </a:p>
          <a:p>
            <a:pPr algn="just">
              <a:lnSpc>
                <a:spcPct val="150000"/>
              </a:lnSpc>
            </a:pPr>
            <a:r>
              <a:rPr lang="de-DE" sz="1200">
                <a:solidFill>
                  <a:srgbClr val="C00000"/>
                </a:solidFill>
                <a:latin typeface="Century Gothic" pitchFamily="34" charset="0"/>
                <a:ea typeface="Times New Roman"/>
              </a:rPr>
              <a:t>Mazeration:</a:t>
            </a:r>
            <a:r>
              <a:rPr lang="de-DE" sz="1200">
                <a:solidFill>
                  <a:srgbClr val="000000"/>
                </a:solidFill>
                <a:latin typeface="Century Gothic" pitchFamily="34" charset="0"/>
                <a:ea typeface="Times New Roman"/>
              </a:rPr>
              <a:t> 24- bis 48-stündige kalte Vorgärungsmazeration.</a:t>
            </a:r>
          </a:p>
          <a:p>
            <a:pPr algn="just">
              <a:lnSpc>
                <a:spcPct val="150000"/>
              </a:lnSpc>
            </a:pPr>
            <a:r>
              <a:rPr lang="de-DE" sz="1200">
                <a:solidFill>
                  <a:srgbClr val="C00000"/>
                </a:solidFill>
                <a:latin typeface="Century Gothic" pitchFamily="34" charset="0"/>
                <a:ea typeface="Times New Roman"/>
              </a:rPr>
              <a:t>Gärung:</a:t>
            </a:r>
            <a:r>
              <a:rPr lang="de-DE" sz="1200">
                <a:solidFill>
                  <a:srgbClr val="000000"/>
                </a:solidFill>
                <a:latin typeface="Century Gothic" pitchFamily="34" charset="0"/>
                <a:ea typeface="Times New Roman"/>
              </a:rPr>
              <a:t> Alkoholische Gärung bei rund 26 °C in thermoregulierten Edelstahltanks, gefolgt von einer sanften dreiwöchigen Maischegärung bei 30 °C.  Abstich und Pressung, Trennung von Vorlauf und Presswein. Malolaktische Gärung in thermoregulierten Edelstahltanks bei rund 18 °C.</a:t>
            </a:r>
          </a:p>
          <a:p>
            <a:pPr algn="just">
              <a:lnSpc>
                <a:spcPct val="150000"/>
              </a:lnSpc>
            </a:pPr>
            <a:r>
              <a:rPr lang="de-DE" sz="1200">
                <a:solidFill>
                  <a:srgbClr val="C00000"/>
                </a:solidFill>
                <a:latin typeface="Century Gothic" pitchFamily="34" charset="0"/>
                <a:ea typeface="Times New Roman"/>
              </a:rPr>
              <a:t>Ausbau:</a:t>
            </a:r>
            <a:r>
              <a:rPr lang="de-DE" sz="1200">
                <a:solidFill>
                  <a:srgbClr val="000000"/>
                </a:solidFill>
                <a:latin typeface="Century Gothic" pitchFamily="34" charset="0"/>
                <a:ea typeface="Times New Roman"/>
              </a:rPr>
              <a:t>  In Eichenfässern und Edelstahltanks. </a:t>
            </a:r>
          </a:p>
          <a:p>
            <a:pPr algn="just">
              <a:lnSpc>
                <a:spcPct val="150000"/>
              </a:lnSpc>
            </a:pPr>
            <a:r>
              <a:rPr lang="de-DE" sz="1200">
                <a:solidFill>
                  <a:srgbClr val="C00000"/>
                </a:solidFill>
                <a:latin typeface="Century Gothic" pitchFamily="34" charset="0"/>
                <a:ea typeface="Times New Roman"/>
              </a:rPr>
              <a:t>Durchschnittliche Jahresproduktion:</a:t>
            </a:r>
            <a:r>
              <a:rPr lang="de-DE" sz="1200">
                <a:solidFill>
                  <a:srgbClr val="808080"/>
                </a:solidFill>
                <a:latin typeface="Century Gothic" pitchFamily="34" charset="0"/>
                <a:ea typeface="Times New Roman"/>
              </a:rPr>
              <a:t> </a:t>
            </a:r>
            <a:r>
              <a:rPr lang="de-DE" sz="1200">
                <a:solidFill>
                  <a:srgbClr val="000000"/>
                </a:solidFill>
                <a:latin typeface="Century Gothic" pitchFamily="34" charset="0"/>
                <a:ea typeface="Times New Roman"/>
              </a:rPr>
              <a:t>50 000 Flaschen</a:t>
            </a:r>
          </a:p>
          <a:p>
            <a:pPr algn="just">
              <a:lnSpc>
                <a:spcPct val="150000"/>
              </a:lnSpc>
            </a:pPr>
            <a:r>
              <a:rPr lang="de-DE" sz="1200">
                <a:solidFill>
                  <a:srgbClr val="C00000"/>
                </a:solidFill>
                <a:latin typeface="Century Gothic" pitchFamily="34" charset="0"/>
                <a:ea typeface="Times New Roman"/>
              </a:rPr>
              <a:t>Önologe:</a:t>
            </a:r>
            <a:r>
              <a:rPr lang="de-DE" sz="1200">
                <a:solidFill>
                  <a:srgbClr val="000000"/>
                </a:solidFill>
                <a:latin typeface="Century Gothic" pitchFamily="34" charset="0"/>
                <a:ea typeface="Times New Roman"/>
              </a:rPr>
              <a:t> Jérémy Ducourt</a:t>
            </a:r>
          </a:p>
          <a:p>
            <a:pPr algn="just">
              <a:lnSpc>
                <a:spcPct val="150000"/>
              </a:lnSpc>
            </a:pPr>
            <a:endParaRPr lang="fr-FR" sz="1200" dirty="0">
              <a:latin typeface="Century Gothic" pitchFamily="34" charset="0"/>
            </a:endParaRPr>
          </a:p>
          <a:p>
            <a:pPr algn="just">
              <a:lnSpc>
                <a:spcPct val="150000"/>
              </a:lnSpc>
            </a:pPr>
            <a:r>
              <a:rPr lang="de-DE" sz="1200">
                <a:solidFill>
                  <a:srgbClr val="000000"/>
                </a:solidFill>
                <a:latin typeface="Century Gothic" pitchFamily="34" charset="0"/>
                <a:ea typeface="Century Gothic"/>
              </a:rPr>
              <a:t>VERKOSTUNG</a:t>
            </a:r>
          </a:p>
          <a:p>
            <a:pPr algn="just"/>
            <a:endParaRPr lang="fr-FR" sz="1200" dirty="0">
              <a:solidFill>
                <a:srgbClr val="C00000"/>
              </a:solidFill>
              <a:latin typeface="Century Gothic" pitchFamily="34" charset="0"/>
              <a:ea typeface="Times New Roman"/>
            </a:endParaRPr>
          </a:p>
          <a:p>
            <a:pPr algn="just">
              <a:lnSpc>
                <a:spcPct val="150000"/>
              </a:lnSpc>
            </a:pPr>
            <a:r>
              <a:rPr lang="de-DE" sz="1200">
                <a:solidFill>
                  <a:srgbClr val="C00000"/>
                </a:solidFill>
                <a:latin typeface="Century Gothic" pitchFamily="34" charset="0"/>
                <a:ea typeface="Times New Roman"/>
              </a:rPr>
              <a:t>Farbe: </a:t>
            </a:r>
            <a:r>
              <a:rPr lang="de-DE" sz="1200">
                <a:latin typeface="Century Gothic" pitchFamily="34" charset="0"/>
                <a:ea typeface="Times New Roman"/>
              </a:rPr>
              <a:t>Intensives Rubinrot mit purpurnen Reflexen.</a:t>
            </a:r>
          </a:p>
          <a:p>
            <a:pPr algn="just">
              <a:lnSpc>
                <a:spcPct val="150000"/>
              </a:lnSpc>
            </a:pPr>
            <a:r>
              <a:rPr lang="de-DE" sz="1200">
                <a:solidFill>
                  <a:srgbClr val="C00000"/>
                </a:solidFill>
                <a:latin typeface="Century Gothic" pitchFamily="34" charset="0"/>
                <a:ea typeface="Times New Roman"/>
              </a:rPr>
              <a:t>Nase: </a:t>
            </a:r>
            <a:r>
              <a:rPr lang="de-DE" sz="1200">
                <a:latin typeface="Century Gothic" pitchFamily="34" charset="0"/>
                <a:ea typeface="Times New Roman"/>
              </a:rPr>
              <a:t>Schöne Aromen reifer schwarzer Früchte, Noten von Kaffee und Vanille.</a:t>
            </a:r>
          </a:p>
          <a:p>
            <a:pPr algn="just">
              <a:lnSpc>
                <a:spcPct val="150000"/>
              </a:lnSpc>
            </a:pPr>
            <a:r>
              <a:rPr lang="de-DE" sz="1200">
                <a:solidFill>
                  <a:srgbClr val="C00000"/>
                </a:solidFill>
                <a:latin typeface="Century Gothic" pitchFamily="34" charset="0"/>
                <a:ea typeface="Times New Roman"/>
              </a:rPr>
              <a:t>Gaumen: </a:t>
            </a:r>
            <a:r>
              <a:rPr lang="de-DE" sz="1200">
                <a:latin typeface="Century Gothic" pitchFamily="34" charset="0"/>
                <a:ea typeface="Times New Roman"/>
              </a:rPr>
              <a:t>Körperreich und vollmundig, weiche Tannine, holzige Noten, langes Finale.</a:t>
            </a:r>
          </a:p>
          <a:p>
            <a:pPr algn="just">
              <a:lnSpc>
                <a:spcPct val="150000"/>
              </a:lnSpc>
            </a:pPr>
            <a:r>
              <a:rPr lang="de-DE" sz="1200">
                <a:solidFill>
                  <a:srgbClr val="C00000"/>
                </a:solidFill>
                <a:latin typeface="Century Gothic" pitchFamily="34" charset="0"/>
                <a:ea typeface="Times New Roman"/>
              </a:rPr>
              <a:t>Servierempfehlungen: </a:t>
            </a:r>
            <a:r>
              <a:rPr lang="de-DE" sz="1200">
                <a:latin typeface="Century Gothic" pitchFamily="34" charset="0"/>
                <a:ea typeface="Times New Roman"/>
              </a:rPr>
              <a:t>Fleisch- und Wurstwaren, Grilladen, dunkles Fleisch, würzige Gerichte, Käse.</a:t>
            </a:r>
          </a:p>
        </p:txBody>
      </p:sp>
      <p:sp>
        <p:nvSpPr>
          <p:cNvPr id="179" name="Line 3"/>
          <p:cNvSpPr/>
          <p:nvPr/>
        </p:nvSpPr>
        <p:spPr>
          <a:xfrm>
            <a:off x="315310" y="5494349"/>
            <a:ext cx="4887720" cy="1440"/>
          </a:xfrm>
          <a:prstGeom prst="line">
            <a:avLst/>
          </a:prstGeom>
          <a:ln w="9360">
            <a:solidFill>
              <a:srgbClr val="808080"/>
            </a:solidFill>
            <a:round/>
          </a:ln>
        </p:spPr>
      </p:sp>
      <p:sp>
        <p:nvSpPr>
          <p:cNvPr id="180" name="Line 4"/>
          <p:cNvSpPr/>
          <p:nvPr/>
        </p:nvSpPr>
        <p:spPr>
          <a:xfrm>
            <a:off x="315310" y="1779574"/>
            <a:ext cx="4887720" cy="1440"/>
          </a:xfrm>
          <a:prstGeom prst="line">
            <a:avLst/>
          </a:prstGeom>
          <a:ln w="9360">
            <a:solidFill>
              <a:srgbClr val="808080"/>
            </a:solidFill>
            <a:round/>
          </a:ln>
        </p:spPr>
      </p:sp>
      <p:sp>
        <p:nvSpPr>
          <p:cNvPr id="10" name="CustomShape 1"/>
          <p:cNvSpPr/>
          <p:nvPr/>
        </p:nvSpPr>
        <p:spPr>
          <a:xfrm>
            <a:off x="8980560" y="528480"/>
            <a:ext cx="1863720" cy="403560"/>
          </a:xfrm>
          <a:prstGeom prst="rect">
            <a:avLst/>
          </a:prstGeom>
        </p:spPr>
        <p:txBody>
          <a:bodyPr lIns="90000" tIns="45000" rIns="90000" bIns="45000"/>
          <a:lstStyle/>
          <a:p>
            <a:pPr>
              <a:lnSpc>
                <a:spcPct val="100000"/>
              </a:lnSpc>
            </a:pPr>
            <a:r>
              <a:rPr lang="de-DE" sz="2000">
                <a:solidFill>
                  <a:srgbClr val="FFFFFF"/>
                </a:solidFill>
                <a:latin typeface="Century Gothic"/>
              </a:rPr>
              <a:t>Die Weine</a:t>
            </a:r>
          </a:p>
        </p:txBody>
      </p:sp>
      <p:pic>
        <p:nvPicPr>
          <p:cNvPr id="12" name="Image 11"/>
          <p:cNvPicPr/>
          <p:nvPr/>
        </p:nvPicPr>
        <p:blipFill>
          <a:blip r:embed="rId3" cstate="print"/>
          <a:stretch>
            <a:fillRect/>
          </a:stretch>
        </p:blipFill>
        <p:spPr>
          <a:xfrm>
            <a:off x="249120" y="-444600"/>
            <a:ext cx="4346640" cy="1800360"/>
          </a:xfrm>
          <a:prstGeom prst="rect">
            <a:avLst/>
          </a:prstGeom>
        </p:spPr>
      </p:pic>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l="29483" t="40006" r="30511" b="25703"/>
          <a:stretch/>
        </p:blipFill>
        <p:spPr>
          <a:xfrm>
            <a:off x="7002090" y="2555701"/>
            <a:ext cx="3612686" cy="4644884"/>
          </a:xfrm>
          <a:prstGeom prst="rect">
            <a:avLst/>
          </a:prstGeom>
          <a:effectLst>
            <a:softEdge rad="63500"/>
          </a:effectLst>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818" y="899517"/>
            <a:ext cx="4680000" cy="7020000"/>
          </a:xfrm>
          <a:prstGeom prst="rect">
            <a:avLst/>
          </a:prstGeom>
        </p:spPr>
      </p:pic>
    </p:spTree>
    <p:extLst>
      <p:ext uri="{BB962C8B-B14F-4D97-AF65-F5344CB8AC3E}">
        <p14:creationId xmlns:p14="http://schemas.microsoft.com/office/powerpoint/2010/main" val="255780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1" name="Image 180"/>
          <p:cNvPicPr/>
          <p:nvPr/>
        </p:nvPicPr>
        <p:blipFill>
          <a:blip r:embed="rId2" cstate="print"/>
          <a:stretch>
            <a:fillRect/>
          </a:stretch>
        </p:blipFill>
        <p:spPr>
          <a:xfrm>
            <a:off x="0" y="0"/>
            <a:ext cx="10694880" cy="976320"/>
          </a:xfrm>
          <a:prstGeom prst="rect">
            <a:avLst/>
          </a:prstGeom>
        </p:spPr>
      </p:pic>
      <p:grpSp>
        <p:nvGrpSpPr>
          <p:cNvPr id="10" name="Groupe 9"/>
          <p:cNvGrpSpPr/>
          <p:nvPr/>
        </p:nvGrpSpPr>
        <p:grpSpPr>
          <a:xfrm>
            <a:off x="256226" y="1295465"/>
            <a:ext cx="5089680" cy="5913396"/>
            <a:chOff x="179280" y="1646280"/>
            <a:chExt cx="5089680" cy="5521969"/>
          </a:xfrm>
        </p:grpSpPr>
        <p:sp>
          <p:nvSpPr>
            <p:cNvPr id="182" name="CustomShape 1"/>
            <p:cNvSpPr/>
            <p:nvPr/>
          </p:nvSpPr>
          <p:spPr>
            <a:xfrm>
              <a:off x="179280" y="1646280"/>
              <a:ext cx="5089680" cy="5521969"/>
            </a:xfrm>
            <a:prstGeom prst="rect">
              <a:avLst/>
            </a:prstGeom>
          </p:spPr>
          <p:txBody>
            <a:bodyPr lIns="90000" tIns="45000" rIns="90000" bIns="45000"/>
            <a:lstStyle/>
            <a:p>
              <a:pPr algn="just">
                <a:lnSpc>
                  <a:spcPct val="150000"/>
                </a:lnSpc>
              </a:pPr>
              <a:r>
                <a:rPr lang="de-DE" sz="1300">
                  <a:solidFill>
                    <a:srgbClr val="000000"/>
                  </a:solidFill>
                  <a:latin typeface="Century Gothic" pitchFamily="34" charset="0"/>
                </a:rPr>
                <a:t>AOC ENTRE-DEUX-MERS</a:t>
              </a:r>
            </a:p>
            <a:p>
              <a:pPr algn="just">
                <a:lnSpc>
                  <a:spcPct val="150000"/>
                </a:lnSpc>
              </a:pPr>
              <a:r>
                <a:rPr lang="de-DE" sz="1300">
                  <a:solidFill>
                    <a:srgbClr val="000000"/>
                  </a:solidFill>
                  <a:latin typeface="Century Gothic" pitchFamily="34" charset="0"/>
                  <a:ea typeface="Times New Roman"/>
                </a:rPr>
                <a:t>VINIFIKATION</a:t>
              </a:r>
            </a:p>
            <a:p>
              <a:pPr algn="just"/>
              <a:endParaRPr lang="fr-FR" sz="1200" dirty="0">
                <a:solidFill>
                  <a:srgbClr val="76923C"/>
                </a:solidFill>
                <a:latin typeface="Century Gothic" pitchFamily="34" charset="0"/>
                <a:ea typeface="Times New Roman"/>
              </a:endParaRPr>
            </a:p>
            <a:p>
              <a:pPr algn="just">
                <a:lnSpc>
                  <a:spcPct val="150000"/>
                </a:lnSpc>
              </a:pPr>
              <a:r>
                <a:rPr lang="de-DE" sz="1200">
                  <a:solidFill>
                    <a:srgbClr val="76923C"/>
                  </a:solidFill>
                  <a:latin typeface="Century Gothic" pitchFamily="34" charset="0"/>
                  <a:ea typeface="Times New Roman"/>
                </a:rPr>
                <a:t>Lese:</a:t>
              </a:r>
              <a:r>
                <a:rPr lang="de-DE" sz="1200">
                  <a:solidFill>
                    <a:srgbClr val="000000"/>
                  </a:solidFill>
                  <a:latin typeface="Century Gothic" pitchFamily="34" charset="0"/>
                  <a:ea typeface="Times New Roman"/>
                </a:rPr>
                <a:t> Mechanische Lese der Trauben frühmorgens, wenn es noch kühl ist.</a:t>
              </a:r>
            </a:p>
            <a:p>
              <a:pPr algn="just">
                <a:lnSpc>
                  <a:spcPct val="150000"/>
                </a:lnSpc>
              </a:pPr>
              <a:r>
                <a:rPr lang="de-DE" sz="1200">
                  <a:solidFill>
                    <a:srgbClr val="76923C"/>
                  </a:solidFill>
                  <a:latin typeface="Century Gothic" pitchFamily="34" charset="0"/>
                  <a:ea typeface="Times New Roman"/>
                </a:rPr>
                <a:t>Mazeration:</a:t>
              </a:r>
              <a:r>
                <a:rPr lang="de-DE" sz="1200">
                  <a:solidFill>
                    <a:srgbClr val="000000"/>
                  </a:solidFill>
                  <a:latin typeface="Century Gothic" pitchFamily="34" charset="0"/>
                  <a:ea typeface="Times New Roman"/>
                </a:rPr>
                <a:t> Mehrstündige Hülsenmaischung je nach Reifezustand und Pressung.</a:t>
              </a:r>
            </a:p>
            <a:p>
              <a:pPr algn="just">
                <a:lnSpc>
                  <a:spcPct val="150000"/>
                </a:lnSpc>
              </a:pPr>
              <a:r>
                <a:rPr lang="de-DE" sz="1200">
                  <a:solidFill>
                    <a:srgbClr val="76923C"/>
                  </a:solidFill>
                  <a:latin typeface="Century Gothic" pitchFamily="34" charset="0"/>
                  <a:ea typeface="Times New Roman"/>
                </a:rPr>
                <a:t>Gärung:</a:t>
              </a:r>
              <a:r>
                <a:rPr lang="de-DE" sz="1200">
                  <a:solidFill>
                    <a:srgbClr val="000000"/>
                  </a:solidFill>
                  <a:latin typeface="Century Gothic" pitchFamily="34" charset="0"/>
                  <a:ea typeface="Times New Roman"/>
                </a:rPr>
                <a:t> Kalter Start der alkoholischen Gärung (12 °C), später Anstieg der Temperaturen bis zu einemAbschluss der Gärung bei 20 °C.</a:t>
              </a:r>
              <a:r>
                <a:rPr lang="de-DE">
                  <a:latin typeface="Century Gothic" pitchFamily="34" charset="0"/>
                  <a:ea typeface="Times New Roman"/>
                </a:rPr>
                <a:t> </a:t>
              </a:r>
            </a:p>
            <a:p>
              <a:pPr algn="just">
                <a:lnSpc>
                  <a:spcPct val="150000"/>
                </a:lnSpc>
              </a:pPr>
              <a:r>
                <a:rPr lang="de-DE" sz="1200">
                  <a:solidFill>
                    <a:srgbClr val="76923C"/>
                  </a:solidFill>
                  <a:latin typeface="Century Gothic" pitchFamily="34" charset="0"/>
                  <a:ea typeface="Times New Roman"/>
                </a:rPr>
                <a:t>Ausbau:</a:t>
              </a:r>
              <a:r>
                <a:rPr lang="de-DE" sz="1200">
                  <a:solidFill>
                    <a:srgbClr val="000000"/>
                  </a:solidFill>
                  <a:latin typeface="Century Gothic" pitchFamily="34" charset="0"/>
                  <a:ea typeface="Times New Roman"/>
                </a:rPr>
                <a:t>  Auf Hefe in thermoregulierten Edelstahltanks.</a:t>
              </a:r>
            </a:p>
            <a:p>
              <a:pPr algn="just">
                <a:lnSpc>
                  <a:spcPct val="150000"/>
                </a:lnSpc>
              </a:pPr>
              <a:r>
                <a:rPr lang="de-DE" sz="1200">
                  <a:solidFill>
                    <a:srgbClr val="76923C"/>
                  </a:solidFill>
                  <a:latin typeface="Century Gothic" pitchFamily="34" charset="0"/>
                  <a:ea typeface="Times New Roman"/>
                </a:rPr>
                <a:t>Durchschnittliche Jahresproduktion:</a:t>
              </a:r>
              <a:r>
                <a:rPr lang="de-DE" sz="1200">
                  <a:solidFill>
                    <a:srgbClr val="808080"/>
                  </a:solidFill>
                  <a:latin typeface="Century Gothic" pitchFamily="34" charset="0"/>
                  <a:ea typeface="Times New Roman"/>
                </a:rPr>
                <a:t> </a:t>
              </a:r>
              <a:r>
                <a:rPr lang="de-DE" sz="1200">
                  <a:solidFill>
                    <a:srgbClr val="000000"/>
                  </a:solidFill>
                  <a:latin typeface="Century Gothic" pitchFamily="34" charset="0"/>
                  <a:ea typeface="Times New Roman"/>
                </a:rPr>
                <a:t>135 000 Flaschen</a:t>
              </a:r>
            </a:p>
            <a:p>
              <a:pPr algn="just">
                <a:lnSpc>
                  <a:spcPct val="150000"/>
                </a:lnSpc>
              </a:pPr>
              <a:r>
                <a:rPr lang="de-DE" sz="1200">
                  <a:solidFill>
                    <a:srgbClr val="76923C"/>
                  </a:solidFill>
                  <a:latin typeface="Century Gothic" pitchFamily="34" charset="0"/>
                  <a:ea typeface="Times New Roman"/>
                </a:rPr>
                <a:t>Önologe:</a:t>
              </a:r>
              <a:r>
                <a:rPr lang="de-DE" sz="1200">
                  <a:solidFill>
                    <a:srgbClr val="000000"/>
                  </a:solidFill>
                  <a:latin typeface="Century Gothic" pitchFamily="34" charset="0"/>
                  <a:ea typeface="Times New Roman"/>
                </a:rPr>
                <a:t> Jérémy Ducourt</a:t>
              </a:r>
              <a:r>
                <a:rPr lang="de-DE" sz="1100">
                  <a:solidFill>
                    <a:srgbClr val="000000"/>
                  </a:solidFill>
                  <a:latin typeface="Century Gothic" pitchFamily="34" charset="0"/>
                  <a:ea typeface="Times New Roman"/>
                </a:rPr>
                <a:t> </a:t>
              </a:r>
            </a:p>
            <a:p>
              <a:pPr algn="just">
                <a:lnSpc>
                  <a:spcPct val="125000"/>
                </a:lnSpc>
              </a:pPr>
              <a:endParaRPr lang="fr-FR" sz="1300" dirty="0">
                <a:solidFill>
                  <a:srgbClr val="000000"/>
                </a:solidFill>
                <a:latin typeface="Century Gothic" pitchFamily="34" charset="0"/>
                <a:ea typeface="Century Gothic"/>
              </a:endParaRPr>
            </a:p>
            <a:p>
              <a:pPr algn="just">
                <a:lnSpc>
                  <a:spcPct val="125000"/>
                </a:lnSpc>
              </a:pPr>
              <a:r>
                <a:rPr lang="de-DE" sz="1300">
                  <a:solidFill>
                    <a:srgbClr val="000000"/>
                  </a:solidFill>
                  <a:latin typeface="Century Gothic" pitchFamily="34" charset="0"/>
                  <a:ea typeface="Century Gothic"/>
                </a:rPr>
                <a:t>VERKOSTUNG</a:t>
              </a:r>
            </a:p>
            <a:p>
              <a:pPr algn="just"/>
              <a:endParaRPr lang="fr-FR" sz="1200" dirty="0">
                <a:solidFill>
                  <a:srgbClr val="76923C"/>
                </a:solidFill>
                <a:latin typeface="Century Gothic" pitchFamily="34" charset="0"/>
                <a:ea typeface="Times New Roman"/>
              </a:endParaRPr>
            </a:p>
            <a:p>
              <a:pPr algn="just">
                <a:lnSpc>
                  <a:spcPct val="150000"/>
                </a:lnSpc>
              </a:pPr>
              <a:r>
                <a:rPr lang="de-DE" sz="1200">
                  <a:solidFill>
                    <a:srgbClr val="76923C"/>
                  </a:solidFill>
                  <a:latin typeface="Century Gothic" pitchFamily="34" charset="0"/>
                  <a:ea typeface="Times New Roman"/>
                </a:rPr>
                <a:t>Farbe:</a:t>
              </a:r>
              <a:r>
                <a:rPr lang="de-DE" sz="1200">
                  <a:solidFill>
                    <a:srgbClr val="000000"/>
                  </a:solidFill>
                  <a:latin typeface="Century Gothic" pitchFamily="34" charset="0"/>
                  <a:ea typeface="Times New Roman"/>
                </a:rPr>
                <a:t> Hellgelb mit grünen Reflexen.</a:t>
              </a:r>
            </a:p>
            <a:p>
              <a:pPr algn="just">
                <a:lnSpc>
                  <a:spcPct val="150000"/>
                </a:lnSpc>
              </a:pPr>
              <a:r>
                <a:rPr lang="de-DE" sz="1200">
                  <a:solidFill>
                    <a:srgbClr val="76923C"/>
                  </a:solidFill>
                  <a:latin typeface="Century Gothic" pitchFamily="34" charset="0"/>
                  <a:ea typeface="Times New Roman"/>
                </a:rPr>
                <a:t>Nase:</a:t>
              </a:r>
              <a:r>
                <a:rPr lang="de-DE" sz="1200">
                  <a:solidFill>
                    <a:srgbClr val="000000"/>
                  </a:solidFill>
                  <a:latin typeface="Century Gothic" pitchFamily="34" charset="0"/>
                  <a:ea typeface="Times New Roman"/>
                </a:rPr>
                <a:t> Weiße Blumen und Zitrusfrüchte.</a:t>
              </a:r>
            </a:p>
            <a:p>
              <a:pPr algn="just">
                <a:lnSpc>
                  <a:spcPct val="150000"/>
                </a:lnSpc>
              </a:pPr>
              <a:r>
                <a:rPr lang="de-DE" sz="1200">
                  <a:solidFill>
                    <a:srgbClr val="76923C"/>
                  </a:solidFill>
                  <a:latin typeface="Century Gothic" pitchFamily="34" charset="0"/>
                  <a:ea typeface="Times New Roman"/>
                </a:rPr>
                <a:t>Gaumen:</a:t>
              </a:r>
              <a:r>
                <a:rPr lang="de-DE" sz="1200">
                  <a:solidFill>
                    <a:srgbClr val="000000"/>
                  </a:solidFill>
                  <a:latin typeface="Century Gothic" pitchFamily="34" charset="0"/>
                  <a:ea typeface="Times New Roman"/>
                </a:rPr>
                <a:t> Ausgewogen mit floralen Akzenten. Schöne Finesse im Abgang.</a:t>
              </a:r>
            </a:p>
            <a:p>
              <a:pPr algn="just">
                <a:lnSpc>
                  <a:spcPct val="150000"/>
                </a:lnSpc>
              </a:pPr>
              <a:r>
                <a:rPr lang="de-DE" sz="1200">
                  <a:solidFill>
                    <a:srgbClr val="76923C"/>
                  </a:solidFill>
                  <a:latin typeface="Century Gothic" pitchFamily="34" charset="0"/>
                  <a:ea typeface="Times New Roman"/>
                </a:rPr>
                <a:t>Servierempfehlungen:</a:t>
              </a:r>
              <a:r>
                <a:rPr lang="de-DE" sz="1200">
                  <a:solidFill>
                    <a:srgbClr val="000000"/>
                  </a:solidFill>
                  <a:latin typeface="Century Gothic" pitchFamily="34" charset="0"/>
                  <a:ea typeface="Times New Roman"/>
                </a:rPr>
                <a:t> Als Aperitif, zu Fisch und Meeresfrüchten.</a:t>
              </a:r>
            </a:p>
          </p:txBody>
        </p:sp>
        <p:sp>
          <p:nvSpPr>
            <p:cNvPr id="187" name="Line 3"/>
            <p:cNvSpPr/>
            <p:nvPr/>
          </p:nvSpPr>
          <p:spPr>
            <a:xfrm>
              <a:off x="273808" y="2365180"/>
              <a:ext cx="4887720" cy="1800"/>
            </a:xfrm>
            <a:prstGeom prst="line">
              <a:avLst/>
            </a:prstGeom>
            <a:ln w="9360">
              <a:solidFill>
                <a:srgbClr val="808080"/>
              </a:solidFill>
              <a:round/>
            </a:ln>
          </p:spPr>
        </p:sp>
        <p:sp>
          <p:nvSpPr>
            <p:cNvPr id="188" name="Line 4"/>
            <p:cNvSpPr/>
            <p:nvPr/>
          </p:nvSpPr>
          <p:spPr>
            <a:xfrm>
              <a:off x="273808" y="5706599"/>
              <a:ext cx="4887720" cy="1800"/>
            </a:xfrm>
            <a:prstGeom prst="line">
              <a:avLst/>
            </a:prstGeom>
            <a:ln w="9360">
              <a:solidFill>
                <a:srgbClr val="808080"/>
              </a:solidFill>
              <a:round/>
            </a:ln>
          </p:spPr>
        </p:sp>
      </p:grpSp>
      <p:sp>
        <p:nvSpPr>
          <p:cNvPr id="11" name="CustomShape 1"/>
          <p:cNvSpPr/>
          <p:nvPr/>
        </p:nvSpPr>
        <p:spPr>
          <a:xfrm>
            <a:off x="8980560" y="528480"/>
            <a:ext cx="1863720" cy="403560"/>
          </a:xfrm>
          <a:prstGeom prst="rect">
            <a:avLst/>
          </a:prstGeom>
        </p:spPr>
        <p:txBody>
          <a:bodyPr lIns="90000" tIns="45000" rIns="90000" bIns="45000"/>
          <a:lstStyle/>
          <a:p>
            <a:pPr>
              <a:lnSpc>
                <a:spcPct val="100000"/>
              </a:lnSpc>
            </a:pPr>
            <a:r>
              <a:rPr lang="de-DE" sz="2000">
                <a:solidFill>
                  <a:srgbClr val="FFFFFF"/>
                </a:solidFill>
                <a:latin typeface="Century Gothic"/>
              </a:rPr>
              <a:t>Die Weine</a:t>
            </a:r>
          </a:p>
        </p:txBody>
      </p:sp>
      <p:pic>
        <p:nvPicPr>
          <p:cNvPr id="13" name="Image 12"/>
          <p:cNvPicPr/>
          <p:nvPr/>
        </p:nvPicPr>
        <p:blipFill>
          <a:blip r:embed="rId3" cstate="print"/>
          <a:stretch>
            <a:fillRect/>
          </a:stretch>
        </p:blipFill>
        <p:spPr>
          <a:xfrm>
            <a:off x="249120" y="-444600"/>
            <a:ext cx="4346640" cy="1800360"/>
          </a:xfrm>
          <a:prstGeom prst="rect">
            <a:avLst/>
          </a:prstGeom>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29759" t="35554" r="30235" b="30156"/>
          <a:stretch/>
        </p:blipFill>
        <p:spPr>
          <a:xfrm>
            <a:off x="7133820" y="2563979"/>
            <a:ext cx="3612686" cy="4644882"/>
          </a:xfrm>
          <a:prstGeom prst="rect">
            <a:avLst/>
          </a:prstGeom>
          <a:effectLst>
            <a:softEdge rad="63500"/>
          </a:effectLst>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3540" y="976320"/>
            <a:ext cx="4680000" cy="702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9" name="Image 188"/>
          <p:cNvPicPr/>
          <p:nvPr/>
        </p:nvPicPr>
        <p:blipFill>
          <a:blip r:embed="rId2" cstate="print"/>
          <a:stretch>
            <a:fillRect/>
          </a:stretch>
        </p:blipFill>
        <p:spPr>
          <a:xfrm>
            <a:off x="0" y="0"/>
            <a:ext cx="10694880" cy="979560"/>
          </a:xfrm>
          <a:prstGeom prst="rect">
            <a:avLst/>
          </a:prstGeom>
        </p:spPr>
      </p:pic>
      <p:grpSp>
        <p:nvGrpSpPr>
          <p:cNvPr id="10" name="Groupe 9"/>
          <p:cNvGrpSpPr/>
          <p:nvPr/>
        </p:nvGrpSpPr>
        <p:grpSpPr>
          <a:xfrm>
            <a:off x="255600" y="1439684"/>
            <a:ext cx="5091120" cy="5483425"/>
            <a:chOff x="255600" y="1582559"/>
            <a:chExt cx="5091120" cy="5483425"/>
          </a:xfrm>
        </p:grpSpPr>
        <p:sp>
          <p:nvSpPr>
            <p:cNvPr id="193" name="CustomShape 2"/>
            <p:cNvSpPr/>
            <p:nvPr/>
          </p:nvSpPr>
          <p:spPr>
            <a:xfrm>
              <a:off x="255600" y="1582559"/>
              <a:ext cx="5091120" cy="5483425"/>
            </a:xfrm>
            <a:prstGeom prst="rect">
              <a:avLst/>
            </a:prstGeom>
          </p:spPr>
          <p:txBody>
            <a:bodyPr lIns="90000" tIns="45000" rIns="90000" bIns="45000"/>
            <a:lstStyle/>
            <a:p>
              <a:pPr algn="just">
                <a:lnSpc>
                  <a:spcPct val="150000"/>
                </a:lnSpc>
              </a:pPr>
              <a:r>
                <a:rPr lang="de-DE" sz="1300">
                  <a:solidFill>
                    <a:srgbClr val="000000"/>
                  </a:solidFill>
                  <a:latin typeface="Century Gothic" pitchFamily="34" charset="0"/>
                  <a:ea typeface="Century Gothic"/>
                </a:rPr>
                <a:t>AOC BORDEAUX ROSÉ</a:t>
              </a:r>
            </a:p>
            <a:p>
              <a:pPr algn="just">
                <a:lnSpc>
                  <a:spcPct val="150000"/>
                </a:lnSpc>
              </a:pPr>
              <a:r>
                <a:rPr lang="de-DE" sz="1300">
                  <a:solidFill>
                    <a:srgbClr val="000000"/>
                  </a:solidFill>
                  <a:latin typeface="Century Gothic" pitchFamily="34" charset="0"/>
                  <a:ea typeface="Times New Roman"/>
                </a:rPr>
                <a:t>VINIFIKATION</a:t>
              </a:r>
            </a:p>
            <a:p>
              <a:pPr algn="just"/>
              <a:endParaRPr lang="fr-FR" sz="1200" dirty="0">
                <a:solidFill>
                  <a:srgbClr val="FF6699"/>
                </a:solidFill>
                <a:latin typeface="Century Gothic" pitchFamily="34" charset="0"/>
                <a:ea typeface="Times New Roman"/>
              </a:endParaRPr>
            </a:p>
            <a:p>
              <a:pPr algn="just">
                <a:lnSpc>
                  <a:spcPct val="150000"/>
                </a:lnSpc>
              </a:pPr>
              <a:r>
                <a:rPr lang="de-DE" sz="1200">
                  <a:solidFill>
                    <a:srgbClr val="FF6699"/>
                  </a:solidFill>
                  <a:latin typeface="Century Gothic" pitchFamily="34" charset="0"/>
                  <a:ea typeface="Times New Roman"/>
                </a:rPr>
                <a:t>Lese:</a:t>
              </a:r>
              <a:r>
                <a:rPr lang="de-DE" sz="1200">
                  <a:solidFill>
                    <a:srgbClr val="76923C"/>
                  </a:solidFill>
                  <a:latin typeface="Century Gothic" pitchFamily="34" charset="0"/>
                  <a:ea typeface="Times New Roman"/>
                </a:rPr>
                <a:t> </a:t>
              </a:r>
              <a:r>
                <a:rPr lang="de-DE" sz="1200">
                  <a:solidFill>
                    <a:srgbClr val="000000"/>
                  </a:solidFill>
                  <a:latin typeface="Century Gothic" pitchFamily="34" charset="0"/>
                  <a:ea typeface="Times New Roman"/>
                </a:rPr>
                <a:t>Mechanische Lese der Trauben frühmorgens, wenn es noch kühl ist.</a:t>
              </a:r>
            </a:p>
            <a:p>
              <a:pPr algn="just">
                <a:lnSpc>
                  <a:spcPct val="150000"/>
                </a:lnSpc>
              </a:pPr>
              <a:r>
                <a:rPr lang="de-DE" sz="1200">
                  <a:solidFill>
                    <a:srgbClr val="FF6699"/>
                  </a:solidFill>
                  <a:latin typeface="Century Gothic" pitchFamily="34" charset="0"/>
                  <a:ea typeface="Times New Roman"/>
                </a:rPr>
                <a:t>Mazeration:</a:t>
              </a:r>
              <a:r>
                <a:rPr lang="de-DE" sz="1200">
                  <a:solidFill>
                    <a:srgbClr val="000000"/>
                  </a:solidFill>
                  <a:latin typeface="Century Gothic" pitchFamily="34" charset="0"/>
                  <a:ea typeface="Times New Roman"/>
                </a:rPr>
                <a:t> Mehrstündige Hülsenmaischung je nach Reifezustand und Pressung.</a:t>
              </a:r>
            </a:p>
            <a:p>
              <a:pPr algn="just">
                <a:lnSpc>
                  <a:spcPct val="150000"/>
                </a:lnSpc>
              </a:pPr>
              <a:r>
                <a:rPr lang="de-DE" sz="1200">
                  <a:solidFill>
                    <a:srgbClr val="FF6699"/>
                  </a:solidFill>
                  <a:latin typeface="Century Gothic" pitchFamily="34" charset="0"/>
                  <a:ea typeface="Times New Roman"/>
                </a:rPr>
                <a:t>Gärung:</a:t>
              </a:r>
              <a:r>
                <a:rPr lang="de-DE" sz="1200">
                  <a:solidFill>
                    <a:srgbClr val="76923C"/>
                  </a:solidFill>
                  <a:latin typeface="Century Gothic" pitchFamily="34" charset="0"/>
                  <a:ea typeface="Times New Roman"/>
                </a:rPr>
                <a:t> </a:t>
              </a:r>
              <a:r>
                <a:rPr lang="de-DE" sz="1200">
                  <a:solidFill>
                    <a:srgbClr val="000000"/>
                  </a:solidFill>
                  <a:latin typeface="Century Gothic" pitchFamily="34" charset="0"/>
                  <a:ea typeface="Times New Roman"/>
                </a:rPr>
                <a:t>Kalter Start der alkoholischen Gärung (12 °C), später Anstieg der Temperaturen bis zu einem Abschluss der Gärung bei 20 °C.</a:t>
              </a:r>
            </a:p>
            <a:p>
              <a:pPr algn="just">
                <a:lnSpc>
                  <a:spcPct val="150000"/>
                </a:lnSpc>
              </a:pPr>
              <a:r>
                <a:rPr lang="de-DE" sz="1200">
                  <a:solidFill>
                    <a:srgbClr val="FF6699"/>
                  </a:solidFill>
                  <a:latin typeface="Century Gothic" pitchFamily="34" charset="0"/>
                  <a:ea typeface="Times New Roman"/>
                </a:rPr>
                <a:t>Ausbau:</a:t>
              </a:r>
              <a:r>
                <a:rPr lang="de-DE" sz="1200">
                  <a:solidFill>
                    <a:srgbClr val="76923C"/>
                  </a:solidFill>
                  <a:latin typeface="Century Gothic" pitchFamily="34" charset="0"/>
                  <a:ea typeface="Times New Roman"/>
                </a:rPr>
                <a:t> </a:t>
              </a:r>
              <a:r>
                <a:rPr lang="de-DE" sz="1200">
                  <a:solidFill>
                    <a:srgbClr val="000000"/>
                  </a:solidFill>
                  <a:latin typeface="Century Gothic" pitchFamily="34" charset="0"/>
                  <a:ea typeface="Times New Roman"/>
                </a:rPr>
                <a:t>  Auf Hefe in thermoregulierten Edelstahltanks.</a:t>
              </a:r>
            </a:p>
            <a:p>
              <a:pPr algn="just">
                <a:lnSpc>
                  <a:spcPct val="150000"/>
                </a:lnSpc>
              </a:pPr>
              <a:r>
                <a:rPr lang="de-DE" sz="1200">
                  <a:solidFill>
                    <a:srgbClr val="FF6699"/>
                  </a:solidFill>
                  <a:latin typeface="Century Gothic" pitchFamily="34" charset="0"/>
                  <a:ea typeface="Times New Roman"/>
                </a:rPr>
                <a:t>Durchschnittliche Jahresproduktion:</a:t>
              </a:r>
              <a:r>
                <a:rPr lang="de-DE" sz="1200">
                  <a:solidFill>
                    <a:srgbClr val="808080"/>
                  </a:solidFill>
                  <a:latin typeface="Century Gothic" pitchFamily="34" charset="0"/>
                  <a:ea typeface="Times New Roman"/>
                </a:rPr>
                <a:t> </a:t>
              </a:r>
              <a:r>
                <a:rPr lang="de-DE" sz="1200">
                  <a:solidFill>
                    <a:srgbClr val="000000"/>
                  </a:solidFill>
                  <a:latin typeface="Century Gothic" pitchFamily="34" charset="0"/>
                  <a:ea typeface="Times New Roman"/>
                </a:rPr>
                <a:t>22 000 Flaschen</a:t>
              </a:r>
            </a:p>
            <a:p>
              <a:pPr algn="just">
                <a:lnSpc>
                  <a:spcPct val="150000"/>
                </a:lnSpc>
              </a:pPr>
              <a:r>
                <a:rPr lang="de-DE" sz="1200">
                  <a:solidFill>
                    <a:srgbClr val="FF6699"/>
                  </a:solidFill>
                  <a:latin typeface="Century Gothic" pitchFamily="34" charset="0"/>
                  <a:ea typeface="Times New Roman"/>
                </a:rPr>
                <a:t>Önologe:</a:t>
              </a:r>
              <a:r>
                <a:rPr lang="de-DE" sz="1200">
                  <a:solidFill>
                    <a:srgbClr val="000000"/>
                  </a:solidFill>
                  <a:latin typeface="Century Gothic" pitchFamily="34" charset="0"/>
                  <a:ea typeface="Times New Roman"/>
                </a:rPr>
                <a:t> Jérémy Ducourt </a:t>
              </a:r>
            </a:p>
            <a:p>
              <a:pPr algn="just">
                <a:lnSpc>
                  <a:spcPct val="150000"/>
                </a:lnSpc>
              </a:pPr>
              <a:endParaRPr lang="fr-FR" sz="1200" dirty="0">
                <a:solidFill>
                  <a:srgbClr val="000000"/>
                </a:solidFill>
                <a:latin typeface="Century Gothic" pitchFamily="34" charset="0"/>
                <a:ea typeface="Century Gothic"/>
              </a:endParaRPr>
            </a:p>
            <a:p>
              <a:pPr algn="just">
                <a:lnSpc>
                  <a:spcPct val="150000"/>
                </a:lnSpc>
              </a:pPr>
              <a:r>
                <a:rPr lang="de-DE" sz="1300">
                  <a:solidFill>
                    <a:srgbClr val="000000"/>
                  </a:solidFill>
                  <a:latin typeface="Century Gothic" pitchFamily="34" charset="0"/>
                  <a:ea typeface="Century Gothic"/>
                </a:rPr>
                <a:t>VERKOSTUNG</a:t>
              </a:r>
            </a:p>
            <a:p>
              <a:pPr algn="just"/>
              <a:endParaRPr lang="fr-FR" sz="1200" dirty="0">
                <a:solidFill>
                  <a:srgbClr val="FF6699"/>
                </a:solidFill>
                <a:latin typeface="Century Gothic" pitchFamily="34" charset="0"/>
                <a:ea typeface="Times New Roman"/>
              </a:endParaRPr>
            </a:p>
            <a:p>
              <a:pPr algn="just">
                <a:lnSpc>
                  <a:spcPct val="150000"/>
                </a:lnSpc>
              </a:pPr>
              <a:r>
                <a:rPr lang="de-DE" sz="1200">
                  <a:solidFill>
                    <a:srgbClr val="FF6699"/>
                  </a:solidFill>
                  <a:latin typeface="Century Gothic" pitchFamily="34" charset="0"/>
                  <a:ea typeface="Times New Roman"/>
                </a:rPr>
                <a:t>Farbe:</a:t>
              </a:r>
              <a:r>
                <a:rPr lang="de-DE" sz="1200">
                  <a:solidFill>
                    <a:srgbClr val="000000"/>
                  </a:solidFill>
                  <a:latin typeface="Century Gothic" pitchFamily="34" charset="0"/>
                  <a:ea typeface="Times New Roman"/>
                </a:rPr>
                <a:t> Ein leuchtendes Kirschrot. </a:t>
              </a:r>
            </a:p>
            <a:p>
              <a:pPr algn="just">
                <a:lnSpc>
                  <a:spcPct val="150000"/>
                </a:lnSpc>
              </a:pPr>
              <a:r>
                <a:rPr lang="de-DE" sz="1200">
                  <a:solidFill>
                    <a:srgbClr val="FF6699"/>
                  </a:solidFill>
                  <a:latin typeface="Century Gothic" pitchFamily="34" charset="0"/>
                  <a:ea typeface="Times New Roman"/>
                </a:rPr>
                <a:t>Nase: </a:t>
              </a:r>
              <a:r>
                <a:rPr lang="de-DE" sz="1200">
                  <a:latin typeface="Century Gothic" pitchFamily="34" charset="0"/>
                  <a:ea typeface="Times New Roman"/>
                </a:rPr>
                <a:t>Intensive Kirscharomen mit zarten floralen Noten.</a:t>
              </a:r>
            </a:p>
            <a:p>
              <a:pPr algn="just">
                <a:lnSpc>
                  <a:spcPct val="150000"/>
                </a:lnSpc>
              </a:pPr>
              <a:r>
                <a:rPr lang="de-DE" sz="1200">
                  <a:solidFill>
                    <a:srgbClr val="FF6699"/>
                  </a:solidFill>
                  <a:latin typeface="Century Gothic" pitchFamily="34" charset="0"/>
                  <a:ea typeface="Times New Roman"/>
                </a:rPr>
                <a:t>Gaumen:</a:t>
              </a:r>
              <a:r>
                <a:rPr lang="de-DE" sz="1200">
                  <a:solidFill>
                    <a:srgbClr val="000000"/>
                  </a:solidFill>
                  <a:latin typeface="Century Gothic" pitchFamily="34" charset="0"/>
                  <a:ea typeface="Times New Roman"/>
                </a:rPr>
                <a:t> Klarer Anklang, harmonisches Finale.</a:t>
              </a:r>
            </a:p>
            <a:p>
              <a:pPr algn="just">
                <a:lnSpc>
                  <a:spcPct val="150000"/>
                </a:lnSpc>
              </a:pPr>
              <a:r>
                <a:rPr lang="de-DE" sz="1200">
                  <a:solidFill>
                    <a:srgbClr val="FF6699"/>
                  </a:solidFill>
                  <a:latin typeface="Century Gothic" pitchFamily="34" charset="0"/>
                  <a:ea typeface="Times New Roman"/>
                </a:rPr>
                <a:t>Servierempfehlungen:</a:t>
              </a:r>
              <a:r>
                <a:rPr lang="de-DE" sz="1200">
                  <a:solidFill>
                    <a:srgbClr val="000000"/>
                  </a:solidFill>
                  <a:latin typeface="Century Gothic" pitchFamily="34" charset="0"/>
                  <a:ea typeface="Times New Roman"/>
                </a:rPr>
                <a:t> Als Apéritif, zu Fleisch- und Wurstwaren, Fisch, Pizza und Geflügel.</a:t>
              </a:r>
            </a:p>
            <a:p>
              <a:pPr algn="just">
                <a:lnSpc>
                  <a:spcPct val="150000"/>
                </a:lnSpc>
              </a:pPr>
              <a:endParaRPr sz="1200">
                <a:latin typeface="Century Gothic" pitchFamily="34" charset="0"/>
              </a:endParaRPr>
            </a:p>
          </p:txBody>
        </p:sp>
        <p:sp>
          <p:nvSpPr>
            <p:cNvPr id="195" name="Line 3"/>
            <p:cNvSpPr/>
            <p:nvPr/>
          </p:nvSpPr>
          <p:spPr>
            <a:xfrm>
              <a:off x="345246" y="2279639"/>
              <a:ext cx="4887720" cy="0"/>
            </a:xfrm>
            <a:prstGeom prst="line">
              <a:avLst/>
            </a:prstGeom>
            <a:ln w="9360">
              <a:solidFill>
                <a:srgbClr val="808080"/>
              </a:solidFill>
              <a:round/>
            </a:ln>
          </p:spPr>
        </p:sp>
        <p:sp>
          <p:nvSpPr>
            <p:cNvPr id="196" name="Line 4"/>
            <p:cNvSpPr/>
            <p:nvPr/>
          </p:nvSpPr>
          <p:spPr>
            <a:xfrm>
              <a:off x="345246" y="5780101"/>
              <a:ext cx="4887720" cy="0"/>
            </a:xfrm>
            <a:prstGeom prst="line">
              <a:avLst/>
            </a:prstGeom>
            <a:ln w="9360">
              <a:solidFill>
                <a:srgbClr val="808080"/>
              </a:solidFill>
              <a:round/>
            </a:ln>
          </p:spPr>
        </p:sp>
      </p:grpSp>
      <p:sp>
        <p:nvSpPr>
          <p:cNvPr id="11" name="CustomShape 1"/>
          <p:cNvSpPr/>
          <p:nvPr/>
        </p:nvSpPr>
        <p:spPr>
          <a:xfrm>
            <a:off x="8980560" y="528480"/>
            <a:ext cx="1863720" cy="403560"/>
          </a:xfrm>
          <a:prstGeom prst="rect">
            <a:avLst/>
          </a:prstGeom>
        </p:spPr>
        <p:txBody>
          <a:bodyPr lIns="90000" tIns="45000" rIns="90000" bIns="45000"/>
          <a:lstStyle/>
          <a:p>
            <a:pPr>
              <a:lnSpc>
                <a:spcPct val="100000"/>
              </a:lnSpc>
            </a:pPr>
            <a:r>
              <a:rPr lang="de-DE" sz="2000">
                <a:solidFill>
                  <a:srgbClr val="FFFFFF"/>
                </a:solidFill>
                <a:latin typeface="Century Gothic"/>
              </a:rPr>
              <a:t>Die Weine</a:t>
            </a:r>
          </a:p>
        </p:txBody>
      </p:sp>
      <p:pic>
        <p:nvPicPr>
          <p:cNvPr id="13" name="Image 12"/>
          <p:cNvPicPr/>
          <p:nvPr/>
        </p:nvPicPr>
        <p:blipFill>
          <a:blip r:embed="rId3" cstate="print"/>
          <a:stretch>
            <a:fillRect/>
          </a:stretch>
        </p:blipFill>
        <p:spPr>
          <a:xfrm>
            <a:off x="249120" y="-444600"/>
            <a:ext cx="4346640" cy="1800360"/>
          </a:xfrm>
          <a:prstGeom prst="rect">
            <a:avLst/>
          </a:prstGeom>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29713" t="35575" r="28852" b="30134"/>
          <a:stretch/>
        </p:blipFill>
        <p:spPr>
          <a:xfrm>
            <a:off x="7076803" y="2555701"/>
            <a:ext cx="3741711" cy="4644883"/>
          </a:xfrm>
          <a:prstGeom prst="rect">
            <a:avLst/>
          </a:prstGeom>
          <a:effectLst>
            <a:softEdge rad="63500"/>
          </a:effectLst>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197" y="979560"/>
            <a:ext cx="4680000" cy="702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rveur\commun\Chloé\Couverture.jpg"/>
          <p:cNvPicPr>
            <a:picLocks noChangeAspect="1" noChangeArrowheads="1"/>
          </p:cNvPicPr>
          <p:nvPr/>
        </p:nvPicPr>
        <p:blipFill>
          <a:blip r:embed="rId2" cstate="print"/>
          <a:srcRect/>
          <a:stretch>
            <a:fillRect/>
          </a:stretch>
        </p:blipFill>
        <p:spPr bwMode="auto">
          <a:xfrm>
            <a:off x="0" y="0"/>
            <a:ext cx="10702851" cy="7560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343</Words>
  <Application>Microsoft Office PowerPoint</Application>
  <PresentationFormat>Personnalisé</PresentationFormat>
  <Paragraphs>82</Paragraphs>
  <Slides>8</Slides>
  <Notes>0</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8</vt:i4>
      </vt:variant>
    </vt:vector>
  </HeadingPairs>
  <TitlesOfParts>
    <vt:vector size="20" baseType="lpstr">
      <vt:lpstr>Arial</vt:lpstr>
      <vt:lpstr>Century Gothic</vt:lpstr>
      <vt:lpstr>DejaVu Sans</vt:lpstr>
      <vt:lpstr>Franklin Gothic Book</vt:lpstr>
      <vt:lpstr>Perpetua</vt:lpstr>
      <vt:lpstr>Segoe UI</vt:lpstr>
      <vt:lpstr>StarSymbol</vt:lpstr>
      <vt:lpstr>Times New Roman</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assadm</cp:lastModifiedBy>
  <cp:revision>20</cp:revision>
  <dcterms:modified xsi:type="dcterms:W3CDTF">2019-12-19T08:18:52Z</dcterms:modified>
</cp:coreProperties>
</file>