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1813" cy="7559675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sz="1900"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88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1812" cy="506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itchFamily="32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615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77875" y="768350"/>
            <a:ext cx="5538788" cy="38338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51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0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itchFamily="32" charset="0"/>
                <a:cs typeface="Segoe UI" charset="0"/>
              </a:defRPr>
            </a:lvl1pPr>
          </a:lstStyle>
          <a:p>
            <a:fld id="{44A69030-CCA7-4A9D-96D4-251A102BD588}" type="slidenum">
              <a:rPr lang="fr-FR"/>
              <a:pPr/>
              <a:t>‹N°›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40584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467BD5-8813-4771-A6B0-142C1471767F}" type="slidenum">
              <a:rPr lang="fr-FR"/>
              <a:pPr/>
              <a:t>1</a:t>
            </a:fld>
            <a:endParaRPr lang="fr-FR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5025" y="768350"/>
            <a:ext cx="542925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7B896B-B07F-4116-B62B-4C990D8AD4BF}" type="slidenum">
              <a:rPr lang="fr-FR"/>
              <a:pPr/>
              <a:t>2</a:t>
            </a:fld>
            <a:endParaRPr lang="fr-FR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5025" y="768350"/>
            <a:ext cx="542925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300">
              <a:latin typeface="Calibri" pitchFamily="32" charset="0"/>
              <a:cs typeface="Arial Unicode MS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EA37A-DE01-4210-B5A9-E6C0F724E7D5}" type="slidenum">
              <a:rPr lang="fr-FR"/>
              <a:pPr/>
              <a:t>3</a:t>
            </a:fld>
            <a:endParaRPr lang="fr-FR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5025" y="768350"/>
            <a:ext cx="542925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C68B1F-6F66-4B92-AFC4-3B52B667EA64}" type="slidenum">
              <a:rPr lang="fr-FR"/>
              <a:pPr/>
              <a:t>4</a:t>
            </a:fld>
            <a:endParaRPr lang="fr-FR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5025" y="768350"/>
            <a:ext cx="542925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BD2CFC-C233-486E-ABF5-9D56B34C3EDB}" type="slidenum">
              <a:rPr lang="fr-FR"/>
              <a:pPr/>
              <a:t>5</a:t>
            </a:fld>
            <a:endParaRPr lang="fr-FR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5025" y="768350"/>
            <a:ext cx="542925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2B5B58-018C-47FF-B423-47503468DE8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DE55A3-FB40-429F-9B3F-1310BD0763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80350" y="30163"/>
            <a:ext cx="2270125" cy="66008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8388" y="30163"/>
            <a:ext cx="6659562" cy="66008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B31965-0E12-4412-9702-27D03B956A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647043-6486-4752-959F-2D6D08E8D9E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7DBB6C-F105-403F-BEA9-C1BF3C661DF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C5B457-A9C9-4EA7-889F-BAC35D5429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8388" y="1595438"/>
            <a:ext cx="4464050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4838" y="1595438"/>
            <a:ext cx="4465637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3E0220-8948-410E-A631-1C927D5C13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C51774-8CF4-49E7-BAC4-380D1594036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DAF814-72CD-42B3-ADB5-16C6349C826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83D0E6-EA81-4971-A87D-5C892D46CB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63F74B-E082-406A-921A-0FBBBE045E9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971166-9A2D-42C0-A4C6-1611078EA95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BF3455-5D91-4954-BBB1-7F60216FC2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07CDE-048C-46A4-831F-C8AAFAAA9E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80350" y="30163"/>
            <a:ext cx="2270125" cy="66008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8388" y="30163"/>
            <a:ext cx="6659562" cy="66008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D52A02-BE1C-4823-B86D-2291E9AB5A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08F2DF-8418-454E-B42C-38D69FA554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20F671-E497-4838-B79E-CC4AC63D98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AF9167-06F5-471C-86A3-9C5570DD9E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8388" y="1595438"/>
            <a:ext cx="4464050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4838" y="1595438"/>
            <a:ext cx="4465637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605C3A-EE1C-4282-BA6E-9C3CBEFA83A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0371E7-2DE8-4CC1-91A4-C810102D71C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F2B0B5-01FB-41BD-B053-9B596C2FC59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7ABF64-3B23-44A3-9D59-FACDF3AF1F9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5CB7BC-7247-43F0-B2E0-EB8A73A948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0B2E2C-9F42-4388-9157-C12CE6F20D2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55E941-C9FD-48EE-8C4D-2504F9DC45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F8CC00-CA49-4AB4-AA6A-82CE1F16C7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80350" y="30163"/>
            <a:ext cx="2270125" cy="66008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8388" y="30163"/>
            <a:ext cx="6659562" cy="66008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85A312-84BA-434E-9F0A-CD39747EC7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62066E-93DF-476B-885C-20854BECF89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D18AA1-4DAB-4FBB-B51E-6ACCD11159D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67598C-D712-4824-BABA-4F4E993593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8388" y="1595438"/>
            <a:ext cx="4464050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4838" y="1595438"/>
            <a:ext cx="4465637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81587D-B512-4494-B372-E33C1EE0062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11F3C3-23E4-4DB9-9CD6-B2D1D8DECB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0F8ED1-BBCC-4A4F-AC95-D8DD155E073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8388" y="1595438"/>
            <a:ext cx="4464050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4838" y="1595438"/>
            <a:ext cx="4465637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55519D-CC4D-48FF-A43C-406E57E712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E16D42-5840-4ACD-A825-9DBD284ED8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49D4B4-496D-49DB-83D6-6486A3169F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A5B951-9548-412D-ADAB-D7151C659AE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6F4B36-621F-4CF0-A896-7BAFB6654BB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80350" y="30163"/>
            <a:ext cx="2270125" cy="66008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8388" y="30163"/>
            <a:ext cx="6659562" cy="66008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9EC184-A3F5-45D9-AE6B-275A7CE53C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F33C2B-027F-4BBA-9820-1224112EB4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858974-9D99-416E-9CA0-B3B7A0283A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C49902-61A5-4CCC-816F-F07364F92FD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73CECF-562D-4F89-B37B-69AC41444D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75F2F1-D6F0-4920-914B-683EB79530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690225" cy="75596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4613" y="76200"/>
            <a:ext cx="10537825" cy="7377113"/>
          </a:xfrm>
          <a:prstGeom prst="roundRect">
            <a:avLst>
              <a:gd name="adj" fmla="val 4931"/>
            </a:avLst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30163"/>
            <a:ext cx="9082087" cy="152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1595438"/>
            <a:ext cx="9082087" cy="503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215188" y="6824663"/>
            <a:ext cx="2890837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BEB63F3-2412-4E94-AB4E-A38511B01037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69975" y="6804025"/>
            <a:ext cx="4632325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249238" y="6918325"/>
            <a:ext cx="373062" cy="352425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BF1DFCC-7229-457B-B9CB-8E5E49E8E16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0690225" cy="75596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6200" y="76200"/>
            <a:ext cx="10536238" cy="7377113"/>
          </a:xfrm>
          <a:prstGeom prst="roundRect">
            <a:avLst>
              <a:gd name="adj" fmla="val 4931"/>
            </a:avLst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3025" y="1597025"/>
            <a:ext cx="10547350" cy="1682750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3025" y="1539875"/>
            <a:ext cx="10547350" cy="133350"/>
          </a:xfrm>
          <a:prstGeom prst="rect">
            <a:avLst/>
          </a:prstGeom>
          <a:solidFill>
            <a:srgbClr val="E6B1A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3025" y="3281363"/>
            <a:ext cx="10547350" cy="122237"/>
          </a:xfrm>
          <a:prstGeom prst="rect">
            <a:avLst/>
          </a:prstGeom>
          <a:solidFill>
            <a:srgbClr val="918485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30163"/>
            <a:ext cx="9082087" cy="152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1595438"/>
            <a:ext cx="9082087" cy="503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7215188" y="6824663"/>
            <a:ext cx="2890837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696464"/>
                </a:solidFill>
                <a:latin typeface="+mn-lt"/>
                <a:cs typeface="Segoe UI" charset="0"/>
              </a:defRPr>
            </a:lvl1pPr>
          </a:lstStyle>
          <a:p>
            <a:fld id="{BDF0D731-0D9A-429F-A470-0BB9CAE2E198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9975" y="6804025"/>
            <a:ext cx="4632325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249238" y="6918325"/>
            <a:ext cx="373062" cy="352425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+mj-lt"/>
                <a:cs typeface="Segoe UI" charset="0"/>
              </a:defRPr>
            </a:lvl1pPr>
          </a:lstStyle>
          <a:p>
            <a:fld id="{E9C6899A-A5F9-4BD0-B76A-107EFD5A1D9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0690225" cy="75596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1438" y="66675"/>
            <a:ext cx="10548937" cy="7394575"/>
            <a:chOff x="45" y="42"/>
            <a:chExt cx="6645" cy="46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" y="42"/>
              <a:ext cx="6645" cy="465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13" y="115"/>
              <a:ext cx="6505" cy="451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7" name="Rectangle 5"/>
          <p:cNvSpPr>
            <a:spLocks noChangeArrowheads="1"/>
          </p:cNvSpPr>
          <p:nvPr/>
        </p:nvSpPr>
        <p:spPr bwMode="auto">
          <a:xfrm flipV="1">
            <a:off x="79375" y="2619375"/>
            <a:ext cx="10537825" cy="101600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9375" y="2579688"/>
            <a:ext cx="10537825" cy="50800"/>
          </a:xfrm>
          <a:prstGeom prst="rect">
            <a:avLst/>
          </a:prstGeom>
          <a:solidFill>
            <a:srgbClr val="E6B1A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9375" y="2720975"/>
            <a:ext cx="10537825" cy="50800"/>
          </a:xfrm>
          <a:prstGeom prst="rect">
            <a:avLst/>
          </a:prstGeom>
          <a:solidFill>
            <a:srgbClr val="918485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30163"/>
            <a:ext cx="9082087" cy="152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1595438"/>
            <a:ext cx="9082087" cy="503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7215188" y="6824663"/>
            <a:ext cx="2890837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696464"/>
                </a:solidFill>
                <a:latin typeface="+mn-lt"/>
                <a:cs typeface="Segoe UI" charset="0"/>
              </a:defRPr>
            </a:lvl1pPr>
          </a:lstStyle>
          <a:p>
            <a:fld id="{02DFAC22-4BDC-4B29-A42E-B8DEA16690CA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35038" y="6804025"/>
            <a:ext cx="4676775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249238" y="6918325"/>
            <a:ext cx="373062" cy="352425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+mj-lt"/>
                <a:cs typeface="Segoe UI" charset="0"/>
              </a:defRPr>
            </a:lvl1pPr>
          </a:lstStyle>
          <a:p>
            <a:fld id="{1D555E50-4117-462D-8E13-58B4B236991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0690225" cy="755967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4613" y="76200"/>
            <a:ext cx="10537825" cy="7377113"/>
          </a:xfrm>
          <a:prstGeom prst="roundRect">
            <a:avLst>
              <a:gd name="adj" fmla="val 4931"/>
            </a:avLst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flipV="1">
            <a:off x="79375" y="5160963"/>
            <a:ext cx="10529888" cy="101600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9375" y="5126038"/>
            <a:ext cx="10529888" cy="50800"/>
          </a:xfrm>
          <a:prstGeom prst="rect">
            <a:avLst/>
          </a:prstGeom>
          <a:solidFill>
            <a:srgbClr val="E6B1AB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9375" y="5262563"/>
            <a:ext cx="10529888" cy="53975"/>
          </a:xfrm>
          <a:prstGeom prst="rect">
            <a:avLst/>
          </a:prstGeom>
          <a:solidFill>
            <a:srgbClr val="918485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30163"/>
            <a:ext cx="9082087" cy="152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1595438"/>
            <a:ext cx="9082087" cy="503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7215188" y="6824663"/>
            <a:ext cx="2890837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696464"/>
                </a:solidFill>
                <a:latin typeface="+mn-lt"/>
                <a:cs typeface="Segoe UI" charset="0"/>
              </a:defRPr>
            </a:lvl1pPr>
          </a:lstStyle>
          <a:p>
            <a:fld id="{343DBFFA-7AF8-48D8-AB6F-C158B8704989}" type="datetime1">
              <a:rPr lang="fr-FR"/>
              <a:pPr/>
              <a:t>23/05/2018</a:t>
            </a:fld>
            <a:endParaRPr lang="fr-F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69975" y="6804025"/>
            <a:ext cx="4543425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249238" y="6918325"/>
            <a:ext cx="373062" cy="352425"/>
          </a:xfrm>
          <a:prstGeom prst="rect">
            <a:avLst/>
          </a:prstGeom>
          <a:solidFill>
            <a:srgbClr val="D34817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+mj-lt"/>
                <a:cs typeface="Segoe UI" charset="0"/>
              </a:defRPr>
            </a:lvl1pPr>
          </a:lstStyle>
          <a:p>
            <a:fld id="{C8002772-517E-4A65-BC86-F96E8CBED96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>
          <a:solidFill>
            <a:srgbClr val="696464"/>
          </a:solidFill>
          <a:latin typeface="Franklin Gothic Book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113338" y="1675610"/>
            <a:ext cx="5417144" cy="19796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サンテミリオンとカスティヨン・ラ・バタイユの間に位置するシャトー・デ・ドゥモワゼルは、当社が所有する最も有名なシャトーの一つです。ワインの素晴らしい品質に加えて、歴史的な意義も大きいからです。“ドゥモワゼル（未婚の女性</a:t>
            </a:r>
            <a:r>
              <a:rPr lang="ja-JP" alt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たち</a:t>
            </a:r>
            <a:r>
              <a:rPr lang="ja-JP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）”というシャトー名は、このシャトーが女子修道会によって運営されていた中世末期につけられました。修道女たちはぶどうを栽培しながら、教区の子供たちに無料で教育を施していました。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165225" y="4716463"/>
            <a:ext cx="8361363" cy="2698750"/>
            <a:chOff x="734" y="2971"/>
            <a:chExt cx="5267" cy="17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3" y="2971"/>
              <a:ext cx="2505" cy="169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00" y="2981"/>
              <a:ext cx="1101" cy="16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4" y="2971"/>
              <a:ext cx="1250" cy="170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488" y="1422383"/>
            <a:ext cx="4408487" cy="299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728000" cy="97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" y="-179388"/>
            <a:ext cx="3276600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FE39FF-0D2B-4438-B5C9-122C32C91827}"/>
              </a:ext>
            </a:extLst>
          </p:cNvPr>
          <p:cNvSpPr/>
          <p:nvPr/>
        </p:nvSpPr>
        <p:spPr>
          <a:xfrm>
            <a:off x="4409802" y="375876"/>
            <a:ext cx="4185761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Tx/>
            </a:pP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シャト</a:t>
            </a:r>
            <a:r>
              <a:rPr lang="en-GB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ー・デ・</a:t>
            </a:r>
            <a:r>
              <a:rPr lang="ja-JP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ドゥ</a:t>
            </a: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モワゼル</a:t>
            </a:r>
            <a:endParaRPr lang="en-GB" altLang="fr-F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" y="1332000"/>
            <a:ext cx="6566400" cy="5760000"/>
          </a:xfrm>
          <a:prstGeom prst="rect">
            <a:avLst/>
          </a:prstGeom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417476" y="1043660"/>
            <a:ext cx="4185014" cy="36590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シャトー・デ・ドゥモワゼルの畑は</a:t>
            </a:r>
            <a:r>
              <a:rPr lang="fr-FR" alt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AOC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カスティヨン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コート・ド・ボルドーにあり、その土壌は上質な泥土からなります。</a:t>
            </a:r>
            <a:r>
              <a:rPr lang="fr-FR" alt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ヘクタール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の畑では、メルロとカベルネ・ソーヴィニヨンを減農薬で栽培しています。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そのうちの</a:t>
            </a:r>
            <a:r>
              <a:rPr lang="fr-FR" alt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ペル</a:t>
            </a:r>
            <a:r>
              <a:rPr lang="fr-FR" alt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》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と呼ばれる４ヘクタールは、</a:t>
            </a:r>
            <a:r>
              <a:rPr lang="fr-FR" alt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AOC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サンテミリオンとの境界に広がる、非常に素晴らしい区画です。</a:t>
            </a:r>
            <a:r>
              <a:rPr lang="ja-JP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毎年、その区画でも最高のぶどうだけを選んで、単独で醸造しています。全工程で特別な注意を払い、オーク樽で熟成したワインは、少量ながら傑出した品質に仕上がります。これが、レゼルヴ・ド・ファミーユ・デュ・シャトー・デ・ドゥモワゼルです。</a:t>
            </a:r>
          </a:p>
        </p:txBody>
      </p:sp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6743178" y="5780101"/>
            <a:ext cx="3492000" cy="1586885"/>
            <a:chOff x="5191125" y="5089525"/>
            <a:chExt cx="4718050" cy="2143125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91125" y="5089525"/>
              <a:ext cx="3152775" cy="21431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15350" y="5089525"/>
              <a:ext cx="1393825" cy="21431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4131460" y="2708267"/>
            <a:ext cx="1000131" cy="1785950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4336" y="2065325"/>
            <a:ext cx="2033588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7" y="0"/>
            <a:ext cx="10728000" cy="97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" y="-179388"/>
            <a:ext cx="3276600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420373" y="327024"/>
            <a:ext cx="1863725" cy="403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位置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897679-2902-4585-B54C-5FDB89648442}"/>
              </a:ext>
            </a:extLst>
          </p:cNvPr>
          <p:cNvSpPr/>
          <p:nvPr/>
        </p:nvSpPr>
        <p:spPr>
          <a:xfrm>
            <a:off x="3905746" y="283378"/>
            <a:ext cx="4185761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Tx/>
            </a:pP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シャト</a:t>
            </a:r>
            <a:r>
              <a:rPr lang="en-GB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ー・デ・</a:t>
            </a:r>
            <a:r>
              <a:rPr lang="ja-JP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ドゥ</a:t>
            </a: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モワゼル</a:t>
            </a:r>
            <a:endParaRPr lang="en-GB" altLang="fr-F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25863" y="2082062"/>
            <a:ext cx="6642100" cy="379975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記録によると、百年戦争で戦っていた英国人将官ジョン・タルボ伯爵は、1453年のカスティヨンでの決定的な戦いで敗れて死亡する前に、シャトー・デ・ドゥモワゼルに避難していたそうです。 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また、中世の終わりには、女子修道会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員たち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がこのシャトーで暮らしていました。彼女たちはぶどうを栽培しながら、教会区の子供たちに無料で教育を施し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てい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ました。《ドゥモワゼルの家》に行きさえすれば、援助や助言が得られたのです。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これらの栄誉あるシャトーの歴史を、2001年にオーナーとなった当家が引き継いでいます。フィリップ・デュクールは甥のベルトランと共に、過去10年間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に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全てのぶどう樹を植え替えました。この見事なテロワールのポテンシャルを全て引き出すために</a:t>
            </a:r>
            <a:r>
              <a:rPr lang="ja-JP" altLang="fr-FR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、最先端の</a:t>
            </a: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醸造用シェも新たに建築されました。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28931" y="1079500"/>
            <a:ext cx="3089275" cy="3875088"/>
            <a:chOff x="431800" y="1079500"/>
            <a:chExt cx="3089275" cy="387508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800" y="1079500"/>
              <a:ext cx="3089275" cy="207327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4525" y="3230563"/>
              <a:ext cx="1606550" cy="169386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800" y="3200400"/>
              <a:ext cx="1452563" cy="17541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0728000" cy="97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" y="-179388"/>
            <a:ext cx="3276600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9285714" y="290111"/>
            <a:ext cx="1863725" cy="403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FFFFFF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歴史</a:t>
            </a:r>
            <a:endParaRPr lang="ja-JP" sz="2400" dirty="0">
              <a:solidFill>
                <a:srgbClr val="FFFFFF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0" y="4991128"/>
            <a:ext cx="3055076" cy="203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4E12FB-6F8A-472A-AE77-56698D5FE0FC}"/>
              </a:ext>
            </a:extLst>
          </p:cNvPr>
          <p:cNvSpPr/>
          <p:nvPr/>
        </p:nvSpPr>
        <p:spPr>
          <a:xfrm>
            <a:off x="3905746" y="290111"/>
            <a:ext cx="4185761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Tx/>
            </a:pP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シャト</a:t>
            </a:r>
            <a:r>
              <a:rPr lang="en-GB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ー・デ・</a:t>
            </a:r>
            <a:r>
              <a:rPr lang="ja-JP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ドゥ</a:t>
            </a: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モワゼル</a:t>
            </a:r>
            <a:endParaRPr lang="en-GB" altLang="fr-F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422900" y="1000125"/>
            <a:ext cx="5268913" cy="433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79" y="20308"/>
            <a:ext cx="10728000" cy="97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1223963"/>
            <a:ext cx="5118100" cy="57705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AOC カスティヨン・コート・ド・ボルドー</a:t>
            </a:r>
            <a:endParaRPr lang="ja-JP" sz="13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醸造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収穫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涼しい朝のうちに機械にて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マセラシオン：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24～48時間の発酵前低温マセラシオン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発酵：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温度制御ステンレスタンク（</a:t>
            </a:r>
            <a:r>
              <a:rPr lang="fr-FR" alt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℃前後）でアルコール発酵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、３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週間かけて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優しく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キュヴェゾン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fr-FR" alt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30℃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）、液抜きと圧搾、フリーランワインとプレスワインを分ける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温度制御ステンレスタン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ク（１８℃前後）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でマロラクティック発酵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熟成：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オーク樽とステンレスタンク使用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12か月間の樽熟成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瓶詰めの後、カーヴで更に12カ月以上の瓶熟成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平均年間生産本数：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220,000本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ウノローグ：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ジェレミ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ー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・デュクール</a:t>
            </a: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テイスティング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色調：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濃厚な赤紫色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香り：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繊細で複雑なアロマ、赤いフルーツ、ボワゼ、バニラ、モカ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味わい：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よく溶けたタンニン、複雑で力強い風味、ふくよかな余韻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フードペアリング：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シャルキュトリー、タパス、赤身肉の煮込み又はバーベキュー、硬質チーズ</a:t>
            </a: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100" b="1" dirty="0">
              <a:solidFill>
                <a:srgbClr val="000000"/>
              </a:solidFill>
              <a:latin typeface="MS Mincho"/>
              <a:cs typeface="MS Mincho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100" b="1" dirty="0">
              <a:solidFill>
                <a:srgbClr val="000000"/>
              </a:solidFill>
              <a:latin typeface="MS Mincho"/>
              <a:cs typeface="MS Mincho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dirty="0">
                <a:latin typeface="MS Mincho"/>
                <a:cs typeface="MS Mincho"/>
              </a:rPr>
              <a:t> 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100" b="1" dirty="0">
              <a:solidFill>
                <a:srgbClr val="000000"/>
              </a:solidFill>
              <a:latin typeface="MS Mincho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-179388"/>
            <a:ext cx="3276600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57604" y="4499123"/>
            <a:ext cx="4887912" cy="1587"/>
          </a:xfrm>
          <a:prstGeom prst="line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604" y="1772932"/>
            <a:ext cx="4887912" cy="1588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9117667" y="352646"/>
            <a:ext cx="1863725" cy="403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 dirty="0"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ワイン</a:t>
            </a:r>
            <a:endParaRPr lang="ja-JP" sz="2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t="36585" r="30116" b="23408"/>
          <a:stretch/>
        </p:blipFill>
        <p:spPr>
          <a:xfrm>
            <a:off x="7761998" y="3011487"/>
            <a:ext cx="2768484" cy="41527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74" y="979763"/>
            <a:ext cx="4680000" cy="702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D4D315-2D77-4FA4-B81A-F3C5E3CA9C93}"/>
              </a:ext>
            </a:extLst>
          </p:cNvPr>
          <p:cNvSpPr/>
          <p:nvPr/>
        </p:nvSpPr>
        <p:spPr>
          <a:xfrm>
            <a:off x="3875837" y="369372"/>
            <a:ext cx="4185761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Tx/>
            </a:pP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シャト</a:t>
            </a:r>
            <a:r>
              <a:rPr lang="en-GB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ー・デ・</a:t>
            </a:r>
            <a:r>
              <a:rPr lang="ja-JP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ドゥ</a:t>
            </a: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モワゼル</a:t>
            </a:r>
            <a:endParaRPr lang="en-GB" altLang="fr-F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0728000" cy="97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044575"/>
            <a:ext cx="5118100" cy="651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AOC カスティヨン・コート・ド・ボルドー</a:t>
            </a:r>
          </a:p>
          <a:p>
            <a:pPr algn="just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レゼルヴ・ド・ファミーユ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3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醸造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収穫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朝早く涼しいうちに収穫し、最高のぶどうだけを選別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マセラシオン：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24～48時間の発酵前低温マセラシオン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発酵：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温度制御ステンレスタンク（26℃前後）でアルコール発酵 、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３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週間かけて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優しく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キュヴェゾン（30℃）、液抜きと圧搾、フリーランワインとプレスワイン選別、マロラクティック発酵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熟成：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オーク樽で12カ月（新樽50 % 1年樽50 %）瓶詰めの後、カーヴで更に24カ月以上の瓶熟成 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平均年間生産本数：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3,000本</a:t>
            </a: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ウノローグ：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ジェレミ</a:t>
            </a:r>
            <a:r>
              <a:rPr lang="ja-JP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ー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・デュクール</a:t>
            </a: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1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テイスティング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色調：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紫がかった濃いルビー色</a:t>
            </a:r>
          </a:p>
          <a:p>
            <a:pPr algn="just">
              <a:lnSpc>
                <a:spcPct val="125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香り：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黒い果実の濃厚な香り、軽くバニラが混じったボワゼ、スミレのニュアンスも</a:t>
            </a:r>
          </a:p>
          <a:p>
            <a:pPr algn="just">
              <a:lnSpc>
                <a:spcPct val="125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味わい：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豊満なアタック、熟した果実、シルキーなタンニン。炒ったへーゼルナッツ、胡椒とスパイス。エレガントながら堅牢なストラクチャー、長い余韻</a:t>
            </a:r>
          </a:p>
          <a:p>
            <a:pPr algn="just">
              <a:lnSpc>
                <a:spcPct val="125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フードペアリング：</a:t>
            </a:r>
            <a:r>
              <a:rPr lang="ja-JP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赤身肉のバーベキューまたは煮込み、ジビエ、少々スパイシーな料理、チーズ、チョコレートのデザート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86" y="-191294"/>
            <a:ext cx="3276600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5506" y="2123653"/>
            <a:ext cx="4887912" cy="1588"/>
          </a:xfrm>
          <a:prstGeom prst="line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30904" y="4571925"/>
            <a:ext cx="4887912" cy="1587"/>
          </a:xfrm>
          <a:prstGeom prst="line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9211186" y="288268"/>
            <a:ext cx="1863725" cy="403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latin typeface="MS Gothic" panose="020B0609070205080204" pitchFamily="49" charset="-128"/>
                <a:ea typeface="MS Gothic" panose="020B0609070205080204" pitchFamily="49" charset="-128"/>
                <a:cs typeface="MS Mincho"/>
              </a:rPr>
              <a:t>ワイン</a:t>
            </a:r>
            <a:endParaRPr 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8" t="39522" r="28568" b="20471"/>
          <a:stretch/>
        </p:blipFill>
        <p:spPr>
          <a:xfrm>
            <a:off x="7636257" y="3059757"/>
            <a:ext cx="2966233" cy="41527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69" y="996398"/>
            <a:ext cx="4680000" cy="702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A569D3C-F272-4568-B36C-F4ED3D746E9A}"/>
              </a:ext>
            </a:extLst>
          </p:cNvPr>
          <p:cNvSpPr/>
          <p:nvPr/>
        </p:nvSpPr>
        <p:spPr>
          <a:xfrm>
            <a:off x="3977754" y="290111"/>
            <a:ext cx="4185761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ClrTx/>
            </a:pP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シャト</a:t>
            </a:r>
            <a:r>
              <a:rPr lang="en-GB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ー・デ・</a:t>
            </a:r>
            <a:r>
              <a:rPr lang="ja-JP" altLang="fr-F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ドゥ</a:t>
            </a:r>
            <a:r>
              <a:rPr lang="en-GB" altLang="fr-FR" sz="24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モワゼル</a:t>
            </a:r>
            <a:endParaRPr lang="en-GB" altLang="fr-F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ur\commun\Chloé\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49" cy="75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"/>
        <a:cs typeface="Arial Unicode MS"/>
      </a:majorFont>
      <a:minorFont>
        <a:latin typeface="Perpetu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"/>
        <a:cs typeface="Arial Unicode MS"/>
      </a:majorFont>
      <a:minorFont>
        <a:latin typeface="Perpetu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"/>
        <a:cs typeface="Arial Unicode MS"/>
      </a:majorFont>
      <a:minorFont>
        <a:latin typeface="Perpetu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"/>
        <a:cs typeface="Arial Unicode MS"/>
      </a:majorFont>
      <a:minorFont>
        <a:latin typeface="Perpetu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6410</TotalTime>
  <Words>892</Words>
  <Application>Microsoft Office PowerPoint</Application>
  <PresentationFormat>Personnalisé</PresentationFormat>
  <Paragraphs>59</Paragraphs>
  <Slides>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Thème Office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</dc:creator>
  <cp:lastModifiedBy>traduction</cp:lastModifiedBy>
  <cp:revision>774</cp:revision>
  <cp:lastPrinted>1601-01-01T00:00:00Z</cp:lastPrinted>
  <dcterms:created xsi:type="dcterms:W3CDTF">2010-09-07T13:04:46Z</dcterms:created>
  <dcterms:modified xsi:type="dcterms:W3CDTF">2018-05-23T13:45:56Z</dcterms:modified>
</cp:coreProperties>
</file>