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3" r:id="rId9"/>
    <p:sldId id="260" r:id="rId10"/>
    <p:sldId id="261" r:id="rId11"/>
    <p:sldId id="262" r:id="rId12"/>
  </p:sldIdLst>
  <p:sldSz cx="10691813"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362" y="95"/>
      </p:cViewPr>
      <p:guideLst>
        <p:guide orient="horz" pos="2381"/>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28"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33"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6"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0"/>
            <a:ext cx="9088041" cy="1620431"/>
          </a:xfrm>
        </p:spPr>
        <p:txBody>
          <a:bodyPr/>
          <a:lstStyle/>
          <a:p>
            <a:r>
              <a:rPr lang="fr-FR"/>
              <a:t>Cliquez pour modifier le style du titre</a:t>
            </a:r>
          </a:p>
        </p:txBody>
      </p:sp>
      <p:sp>
        <p:nvSpPr>
          <p:cNvPr id="3" name="Sous-titre 2"/>
          <p:cNvSpPr>
            <a:spLocks noGrp="1"/>
          </p:cNvSpPr>
          <p:nvPr>
            <p:ph type="subTitle" idx="1"/>
          </p:nvPr>
        </p:nvSpPr>
        <p:spPr>
          <a:xfrm>
            <a:off x="1603772" y="4283817"/>
            <a:ext cx="7484269" cy="1931917"/>
          </a:xfrm>
        </p:spPr>
        <p:txBody>
          <a:bodyPr/>
          <a:lstStyle>
            <a:lvl1pPr marL="0" indent="0" algn="ctr">
              <a:buNone/>
              <a:defRPr>
                <a:solidFill>
                  <a:schemeClr val="tx1">
                    <a:tint val="75000"/>
                  </a:schemeClr>
                </a:solidFil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1" indent="0" algn="ctr">
              <a:buNone/>
              <a:defRPr>
                <a:solidFill>
                  <a:schemeClr val="tx1">
                    <a:tint val="75000"/>
                  </a:schemeClr>
                </a:solidFill>
              </a:defRPr>
            </a:lvl4pPr>
            <a:lvl5pPr marL="2085695" indent="0" algn="ctr">
              <a:buNone/>
              <a:defRPr>
                <a:solidFill>
                  <a:schemeClr val="tx1">
                    <a:tint val="75000"/>
                  </a:schemeClr>
                </a:solidFill>
              </a:defRPr>
            </a:lvl5pPr>
            <a:lvl6pPr marL="2607118" indent="0" algn="ctr">
              <a:buNone/>
              <a:defRPr>
                <a:solidFill>
                  <a:schemeClr val="tx1">
                    <a:tint val="75000"/>
                  </a:schemeClr>
                </a:solidFill>
              </a:defRPr>
            </a:lvl6pPr>
            <a:lvl7pPr marL="3128542" indent="0" algn="ctr">
              <a:buNone/>
              <a:defRPr>
                <a:solidFill>
                  <a:schemeClr val="tx1">
                    <a:tint val="75000"/>
                  </a:schemeClr>
                </a:solidFill>
              </a:defRPr>
            </a:lvl7pPr>
            <a:lvl8pPr marL="3649966" indent="0" algn="ctr">
              <a:buNone/>
              <a:defRPr>
                <a:solidFill>
                  <a:schemeClr val="tx1">
                    <a:tint val="75000"/>
                  </a:schemeClr>
                </a:solidFill>
              </a:defRPr>
            </a:lvl8pPr>
            <a:lvl9pPr marL="417139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3"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5"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48"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53"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54"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5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58"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2"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4"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65"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9"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70"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7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73"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0"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2"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85"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0"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91"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9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5"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9"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02"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0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06"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07"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1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7"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1"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9"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1"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22"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27"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28"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3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6"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8"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39"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1"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2"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43"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44"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6"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7"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2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1"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2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5"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6680"/>
          </a:xfrm>
          <a:prstGeom prst="rect">
            <a:avLst/>
          </a:prstGeom>
        </p:spPr>
        <p:txBody>
          <a:bodyPr wrap="none" lIns="0" tIns="0" rIns="0" bIns="0" anchor="ctr"/>
          <a:lstStyle/>
          <a:p>
            <a:pPr algn="ctr"/>
            <a:r>
              <a:rPr lang="fr-FR"/>
              <a:t>Cliquez pour éditer le format du texte-titre</a:t>
            </a:r>
            <a:endParaRPr/>
          </a:p>
        </p:txBody>
      </p:sp>
      <p:sp>
        <p:nvSpPr>
          <p:cNvPr id="6" name="PlaceHolder 2"/>
          <p:cNvSpPr>
            <a:spLocks noGrp="1"/>
          </p:cNvSpPr>
          <p:nvPr>
            <p:ph type="body"/>
          </p:nvPr>
        </p:nvSpPr>
        <p:spPr>
          <a:xfrm>
            <a:off x="533160" y="1766880"/>
            <a:ext cx="9590040" cy="4384800"/>
          </a:xfrm>
          <a:prstGeom prst="rect">
            <a:avLst/>
          </a:prstGeom>
        </p:spPr>
        <p:txBody>
          <a:bodyPr wrap="none" lIns="0" tIns="2808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2" name="PlaceHolder 3"/>
          <p:cNvSpPr>
            <a:spLocks noGrp="1"/>
          </p:cNvSpPr>
          <p:nvPr>
            <p:ph type="dt"/>
          </p:nvPr>
        </p:nvSpPr>
        <p:spPr>
          <a:xfrm>
            <a:off x="533520" y="6886080"/>
            <a:ext cx="2458800" cy="491040"/>
          </a:xfrm>
          <a:prstGeom prst="rect">
            <a:avLst/>
          </a:prstGeom>
        </p:spPr>
        <p:txBody>
          <a:bodyPr lIns="0" tIns="0" rIns="0" bIns="0"/>
          <a:lstStyle/>
          <a:p>
            <a:pPr>
              <a:buFont typeface="StarSymbol"/>
              <a:buChar char=""/>
            </a:pPr>
            <a:r>
              <a:rPr lang="fr-FR"/>
              <a:t>&lt;date/heure&gt;</a:t>
            </a:r>
            <a:endParaRPr/>
          </a:p>
        </p:txBody>
      </p:sp>
      <p:sp>
        <p:nvSpPr>
          <p:cNvPr id="3" name="PlaceHolder 4"/>
          <p:cNvSpPr>
            <a:spLocks noGrp="1"/>
          </p:cNvSpPr>
          <p:nvPr>
            <p:ph type="ftr"/>
          </p:nvPr>
        </p:nvSpPr>
        <p:spPr>
          <a:xfrm>
            <a:off x="3657240" y="6886080"/>
            <a:ext cx="3357720" cy="491040"/>
          </a:xfrm>
          <a:prstGeom prst="rect">
            <a:avLst/>
          </a:prstGeom>
        </p:spPr>
        <p:txBody>
          <a:bodyPr lIns="0" tIns="0" rIns="0" bIns="0"/>
          <a:lstStyle/>
          <a:p>
            <a:pPr>
              <a:buFont typeface="StarSymbol"/>
              <a:buChar char=""/>
            </a:pPr>
            <a:r>
              <a:rPr lang="fr-FR"/>
              <a:t>&lt;pied de page&gt;</a:t>
            </a:r>
            <a:endParaRPr/>
          </a:p>
        </p:txBody>
      </p:sp>
      <p:sp>
        <p:nvSpPr>
          <p:cNvPr id="4" name="PlaceHolder 5"/>
          <p:cNvSpPr>
            <a:spLocks noGrp="1"/>
          </p:cNvSpPr>
          <p:nvPr>
            <p:ph type="sldNum"/>
          </p:nvPr>
        </p:nvSpPr>
        <p:spPr>
          <a:xfrm>
            <a:off x="7666200" y="6886080"/>
            <a:ext cx="2458800" cy="491040"/>
          </a:xfrm>
          <a:prstGeom prst="rect">
            <a:avLst/>
          </a:prstGeom>
        </p:spPr>
        <p:txBody>
          <a:bodyPr lIns="0" tIns="0" rIns="0" bIns="0"/>
          <a:lstStyle/>
          <a:p>
            <a:pPr>
              <a:buFont typeface="StarSymbol"/>
              <a:buChar char=""/>
            </a:pPr>
            <a:fld id="{AA53B4C7-AF27-42A8-A66F-8FEFF2227FCD}" type="slidenum">
              <a:rPr lang="fr-FR"/>
              <a:pPr>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33160" y="153000"/>
            <a:ext cx="9590040" cy="1502280"/>
          </a:xfrm>
          <a:prstGeom prst="rect">
            <a:avLst/>
          </a:prstGeom>
        </p:spPr>
        <p:txBody>
          <a:bodyPr wrap="none" lIns="0" tIns="0" rIns="0" bIns="0" anchor="ctr"/>
          <a:lstStyle/>
          <a:p>
            <a:pPr algn="ctr"/>
            <a:r>
              <a:rPr lang="fr-FR"/>
              <a:t>Cliquez pour éditer le format du texte-titre</a:t>
            </a:r>
            <a:endParaRPr/>
          </a:p>
        </p:txBody>
      </p:sp>
      <p:sp>
        <p:nvSpPr>
          <p:cNvPr id="38" name="PlaceHolder 2"/>
          <p:cNvSpPr>
            <a:spLocks noGrp="1"/>
          </p:cNvSpPr>
          <p:nvPr>
            <p:ph type="body"/>
          </p:nvPr>
        </p:nvSpPr>
        <p:spPr>
          <a:xfrm>
            <a:off x="533160" y="1768320"/>
            <a:ext cx="9590040" cy="4384800"/>
          </a:xfrm>
          <a:prstGeom prst="rect">
            <a:avLst/>
          </a:prstGeom>
        </p:spPr>
        <p:txBody>
          <a:bodyPr wrap="none" lIns="0" tIns="3096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39" name="PlaceHolder 3"/>
          <p:cNvSpPr>
            <a:spLocks noGrp="1"/>
          </p:cNvSpPr>
          <p:nvPr>
            <p:ph type="dt"/>
          </p:nvPr>
        </p:nvSpPr>
        <p:spPr>
          <a:xfrm>
            <a:off x="533520" y="6886080"/>
            <a:ext cx="2458800" cy="491040"/>
          </a:xfrm>
          <a:prstGeom prst="rect">
            <a:avLst/>
          </a:prstGeom>
        </p:spPr>
        <p:txBody>
          <a:bodyPr lIns="0" tIns="0" rIns="0" bIns="0"/>
          <a:lstStyle/>
          <a:p>
            <a:pPr>
              <a:lnSpc>
                <a:spcPct val="95000"/>
              </a:lnSpc>
              <a:buFont typeface="StarSymbol"/>
              <a:buChar char=""/>
            </a:pPr>
            <a:r>
              <a:rPr lang="fr-FR" sz="1400">
                <a:solidFill>
                  <a:srgbClr val="000000"/>
                </a:solidFill>
                <a:latin typeface="Times New Roman"/>
                <a:ea typeface="Segoe UI"/>
              </a:rPr>
              <a:t>&lt;date/heure&gt;</a:t>
            </a:r>
            <a:endParaRPr/>
          </a:p>
        </p:txBody>
      </p:sp>
      <p:sp>
        <p:nvSpPr>
          <p:cNvPr id="40" name="PlaceHolder 4"/>
          <p:cNvSpPr>
            <a:spLocks noGrp="1"/>
          </p:cNvSpPr>
          <p:nvPr>
            <p:ph type="ftr"/>
          </p:nvPr>
        </p:nvSpPr>
        <p:spPr>
          <a:xfrm>
            <a:off x="3654360" y="6886080"/>
            <a:ext cx="3355920" cy="491040"/>
          </a:xfrm>
          <a:prstGeom prst="rect">
            <a:avLst/>
          </a:prstGeom>
        </p:spPr>
        <p:txBody>
          <a:bodyPr lIns="0" tIns="0" rIns="0" bIns="0"/>
          <a:lstStyle/>
          <a:p>
            <a:pPr algn="ctr">
              <a:lnSpc>
                <a:spcPct val="95000"/>
              </a:lnSpc>
              <a:buFont typeface="StarSymbol"/>
              <a:buChar char=""/>
            </a:pPr>
            <a:r>
              <a:rPr lang="fr-FR" sz="1400">
                <a:solidFill>
                  <a:srgbClr val="000000"/>
                </a:solidFill>
                <a:latin typeface="Times New Roman"/>
                <a:ea typeface="Segoe UI"/>
              </a:rPr>
              <a:t>&lt;pied de page&gt;</a:t>
            </a:r>
            <a:endParaRPr/>
          </a:p>
        </p:txBody>
      </p:sp>
      <p:sp>
        <p:nvSpPr>
          <p:cNvPr id="41" name="PlaceHolder 5"/>
          <p:cNvSpPr>
            <a:spLocks noGrp="1"/>
          </p:cNvSpPr>
          <p:nvPr>
            <p:ph type="sldNum"/>
          </p:nvPr>
        </p:nvSpPr>
        <p:spPr>
          <a:xfrm>
            <a:off x="7664040" y="6886080"/>
            <a:ext cx="2459160" cy="491040"/>
          </a:xfrm>
          <a:prstGeom prst="rect">
            <a:avLst/>
          </a:prstGeom>
        </p:spPr>
        <p:txBody>
          <a:bodyPr lIns="0" tIns="0" rIns="0" bIns="0"/>
          <a:lstStyle/>
          <a:p>
            <a:pPr algn="r">
              <a:lnSpc>
                <a:spcPct val="95000"/>
              </a:lnSpc>
              <a:buFont typeface="StarSymbol"/>
              <a:buChar char=""/>
            </a:pPr>
            <a:fld id="{57E3FD00-8D19-4F24-9EC2-B19E6473AAAE}" type="slidenum">
              <a:rPr lang="fr-FR" sz="1400">
                <a:solidFill>
                  <a:srgbClr val="000000"/>
                </a:solidFill>
                <a:latin typeface="Times New Roman"/>
                <a:ea typeface="Segoe UI"/>
              </a:rPr>
              <a:pPr algn="r">
                <a:lnSpc>
                  <a:spcPct val="95000"/>
                </a:lnSpc>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7216560" y="6823080"/>
            <a:ext cx="2873160" cy="50364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75" name="CustomShape 2"/>
          <p:cNvSpPr/>
          <p:nvPr/>
        </p:nvSpPr>
        <p:spPr>
          <a:xfrm>
            <a:off x="1069920" y="6804000"/>
            <a:ext cx="4632480" cy="503280"/>
          </a:xfrm>
          <a:prstGeom prst="rect">
            <a:avLst/>
          </a:prstGeom>
        </p:spPr>
      </p:sp>
      <p:sp>
        <p:nvSpPr>
          <p:cNvPr id="76" name="PlaceHolder 3"/>
          <p:cNvSpPr>
            <a:spLocks noGrp="1"/>
          </p:cNvSpPr>
          <p:nvPr>
            <p:ph type="sldNum"/>
          </p:nvPr>
        </p:nvSpPr>
        <p:spPr>
          <a:xfrm>
            <a:off x="169920" y="6845400"/>
            <a:ext cx="512640" cy="482760"/>
          </a:xfrm>
          <a:prstGeom prst="rect">
            <a:avLst/>
          </a:prstGeom>
        </p:spPr>
        <p:txBody>
          <a:bodyPr lIns="0" tIns="0" rIns="0" bIns="0" anchor="ctr" anchorCtr="1"/>
          <a:lstStyle/>
          <a:p>
            <a:pPr algn="ctr">
              <a:lnSpc>
                <a:spcPct val="100000"/>
              </a:lnSpc>
              <a:buFont typeface="StarSymbol"/>
              <a:buChar char=""/>
            </a:pPr>
            <a:fld id="{C383DD84-231C-4AA9-829D-DCDE230E861F}"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77" name="PlaceHolder 4"/>
          <p:cNvSpPr>
            <a:spLocks noGrp="1"/>
          </p:cNvSpPr>
          <p:nvPr>
            <p:ph type="title"/>
          </p:nvPr>
        </p:nvSpPr>
        <p:spPr>
          <a:xfrm>
            <a:off x="533160" y="301680"/>
            <a:ext cx="9599400" cy="1241640"/>
          </a:xfrm>
          <a:prstGeom prst="rect">
            <a:avLst/>
          </a:prstGeom>
        </p:spPr>
        <p:txBody>
          <a:bodyPr wrap="none" lIns="0" tIns="0" rIns="0" bIns="0" anchor="ctr"/>
          <a:lstStyle/>
          <a:p>
            <a:r>
              <a:rPr lang="fr-FR"/>
              <a:t>Cliquez pour éditer le format du texte-titre</a:t>
            </a:r>
            <a:endParaRPr/>
          </a:p>
        </p:txBody>
      </p:sp>
      <p:sp>
        <p:nvSpPr>
          <p:cNvPr id="78" name="PlaceHolder 5"/>
          <p:cNvSpPr>
            <a:spLocks noGrp="1"/>
          </p:cNvSpPr>
          <p:nvPr>
            <p:ph type="body"/>
          </p:nvPr>
        </p:nvSpPr>
        <p:spPr>
          <a:xfrm>
            <a:off x="533160" y="1768320"/>
            <a:ext cx="959940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dt"/>
          </p:nvPr>
        </p:nvSpPr>
        <p:spPr>
          <a:xfrm>
            <a:off x="7216920" y="6824160"/>
            <a:ext cx="2892240" cy="52128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112" name="CustomShape 2"/>
          <p:cNvSpPr/>
          <p:nvPr/>
        </p:nvSpPr>
        <p:spPr>
          <a:xfrm>
            <a:off x="1069920" y="6804000"/>
            <a:ext cx="4632480" cy="503280"/>
          </a:xfrm>
          <a:prstGeom prst="rect">
            <a:avLst/>
          </a:prstGeom>
        </p:spPr>
      </p:sp>
      <p:sp>
        <p:nvSpPr>
          <p:cNvPr id="113" name="PlaceHolder 3"/>
          <p:cNvSpPr>
            <a:spLocks noGrp="1"/>
          </p:cNvSpPr>
          <p:nvPr>
            <p:ph type="sldNum"/>
          </p:nvPr>
        </p:nvSpPr>
        <p:spPr>
          <a:xfrm>
            <a:off x="169560" y="6845040"/>
            <a:ext cx="531720" cy="500400"/>
          </a:xfrm>
          <a:prstGeom prst="rect">
            <a:avLst/>
          </a:prstGeom>
        </p:spPr>
        <p:txBody>
          <a:bodyPr lIns="0" tIns="0" rIns="0" bIns="0" anchor="ctr" anchorCtr="1"/>
          <a:lstStyle/>
          <a:p>
            <a:pPr algn="ctr">
              <a:lnSpc>
                <a:spcPct val="100000"/>
              </a:lnSpc>
              <a:buFont typeface="StarSymbol"/>
              <a:buChar char=""/>
            </a:pPr>
            <a:fld id="{73A2B81E-A6F3-485B-8A0B-C6030A12C7D7}"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114" name="PlaceHolder 4"/>
          <p:cNvSpPr>
            <a:spLocks noGrp="1"/>
          </p:cNvSpPr>
          <p:nvPr>
            <p:ph type="title"/>
          </p:nvPr>
        </p:nvSpPr>
        <p:spPr>
          <a:xfrm>
            <a:off x="534600" y="301320"/>
            <a:ext cx="9618840" cy="1259280"/>
          </a:xfrm>
          <a:prstGeom prst="rect">
            <a:avLst/>
          </a:prstGeom>
        </p:spPr>
        <p:txBody>
          <a:bodyPr wrap="none" lIns="0" tIns="0" rIns="0" bIns="0" anchor="ctr"/>
          <a:lstStyle/>
          <a:p>
            <a:r>
              <a:rPr lang="fr-FR"/>
              <a:t>Cliquez pour éditer le format du texte-titre</a:t>
            </a:r>
            <a:endParaRPr/>
          </a:p>
        </p:txBody>
      </p:sp>
      <p:sp>
        <p:nvSpPr>
          <p:cNvPr id="115" name="PlaceHolder 5"/>
          <p:cNvSpPr>
            <a:spLocks noGrp="1"/>
          </p:cNvSpPr>
          <p:nvPr>
            <p:ph type="body"/>
          </p:nvPr>
        </p:nvSpPr>
        <p:spPr>
          <a:xfrm>
            <a:off x="534600" y="1768320"/>
            <a:ext cx="96188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8" name="Image 147"/>
          <p:cNvPicPr/>
          <p:nvPr/>
        </p:nvPicPr>
        <p:blipFill>
          <a:blip r:embed="rId2" cstate="print"/>
          <a:stretch>
            <a:fillRect/>
          </a:stretch>
        </p:blipFill>
        <p:spPr>
          <a:xfrm>
            <a:off x="-3067" y="0"/>
            <a:ext cx="10694880" cy="976320"/>
          </a:xfrm>
          <a:prstGeom prst="rect">
            <a:avLst/>
          </a:prstGeom>
        </p:spPr>
      </p:pic>
      <p:grpSp>
        <p:nvGrpSpPr>
          <p:cNvPr id="9" name="Groupe 8"/>
          <p:cNvGrpSpPr/>
          <p:nvPr/>
        </p:nvGrpSpPr>
        <p:grpSpPr>
          <a:xfrm>
            <a:off x="594095" y="1519200"/>
            <a:ext cx="9503622" cy="2519280"/>
            <a:chOff x="271440" y="1519200"/>
            <a:chExt cx="9503622" cy="2519280"/>
          </a:xfrm>
        </p:grpSpPr>
        <p:sp>
          <p:nvSpPr>
            <p:cNvPr id="149" name="CustomShape 1"/>
            <p:cNvSpPr/>
            <p:nvPr/>
          </p:nvSpPr>
          <p:spPr>
            <a:xfrm>
              <a:off x="4246560" y="1584360"/>
              <a:ext cx="5528502" cy="2376360"/>
            </a:xfrm>
            <a:prstGeom prst="rect">
              <a:avLst/>
            </a:prstGeom>
          </p:spPr>
          <p:txBody>
            <a:bodyPr lIns="90000" tIns="45000" rIns="90000" bIns="45000"/>
            <a:lstStyle/>
            <a:p>
              <a:pPr algn="just">
                <a:lnSpc>
                  <a:spcPct val="150000"/>
                </a:lnSpc>
              </a:pPr>
              <a:r>
                <a:rPr lang="ja-JP" sz="1400" dirty="0">
                  <a:solidFill>
                    <a:srgbClr val="000000"/>
                  </a:solidFill>
                  <a:latin typeface="MS Mincho"/>
                  <a:cs typeface="MS Mincho"/>
                </a:rPr>
                <a:t>当家が1973年に購入した、この歴史的なドメーヌの邸宅からは、アントル・ドゥー・メールの南向きの丘に広がるシャトーのぶどう畑が一望できます。特徴的な形状と粘土・石灰質の土壌に恵まれた畑は水はけが良く、ぶどうが見事に熟します。</a:t>
              </a:r>
              <a:r>
                <a:rPr lang="ja-JP" dirty="0">
                  <a:latin typeface="MS Mincho"/>
                  <a:cs typeface="MS Mincho"/>
                </a:rPr>
                <a:t>  </a:t>
              </a:r>
              <a:endParaRPr lang="ja-JP" sz="1400" dirty="0">
                <a:latin typeface="MS Mincho"/>
              </a:endParaRPr>
            </a:p>
          </p:txBody>
        </p:sp>
        <p:pic>
          <p:nvPicPr>
            <p:cNvPr id="150" name="Image 149"/>
            <p:cNvPicPr/>
            <p:nvPr/>
          </p:nvPicPr>
          <p:blipFill>
            <a:blip r:embed="rId3" cstate="print"/>
            <a:stretch>
              <a:fillRect/>
            </a:stretch>
          </p:blipFill>
          <p:spPr>
            <a:xfrm>
              <a:off x="271440" y="1519200"/>
              <a:ext cx="3714840" cy="2519280"/>
            </a:xfrm>
            <a:prstGeom prst="rect">
              <a:avLst/>
            </a:prstGeom>
          </p:spPr>
        </p:pic>
      </p:grpSp>
      <p:pic>
        <p:nvPicPr>
          <p:cNvPr id="151" name="Image 150"/>
          <p:cNvPicPr/>
          <p:nvPr/>
        </p:nvPicPr>
        <p:blipFill>
          <a:blip r:embed="rId4" cstate="print"/>
          <a:stretch>
            <a:fillRect/>
          </a:stretch>
        </p:blipFill>
        <p:spPr>
          <a:xfrm>
            <a:off x="1582560" y="4589640"/>
            <a:ext cx="1638360" cy="2519280"/>
          </a:xfrm>
          <a:prstGeom prst="rect">
            <a:avLst/>
          </a:prstGeom>
        </p:spPr>
      </p:pic>
      <p:pic>
        <p:nvPicPr>
          <p:cNvPr id="152" name="Image 151"/>
          <p:cNvPicPr/>
          <p:nvPr/>
        </p:nvPicPr>
        <p:blipFill>
          <a:blip r:embed="rId5" cstate="print"/>
          <a:stretch>
            <a:fillRect/>
          </a:stretch>
        </p:blipFill>
        <p:spPr>
          <a:xfrm>
            <a:off x="3489480" y="4573440"/>
            <a:ext cx="3714480" cy="2519640"/>
          </a:xfrm>
          <a:prstGeom prst="rect">
            <a:avLst/>
          </a:prstGeom>
        </p:spPr>
      </p:pic>
      <p:pic>
        <p:nvPicPr>
          <p:cNvPr id="153" name="Image 152"/>
          <p:cNvPicPr/>
          <p:nvPr/>
        </p:nvPicPr>
        <p:blipFill>
          <a:blip r:embed="rId6" cstate="print"/>
          <a:stretch>
            <a:fillRect/>
          </a:stretch>
        </p:blipFill>
        <p:spPr>
          <a:xfrm>
            <a:off x="7450200" y="4589640"/>
            <a:ext cx="1638360" cy="2519280"/>
          </a:xfrm>
          <a:prstGeom prst="rect">
            <a:avLst/>
          </a:prstGeom>
        </p:spPr>
      </p:pic>
      <p:grpSp>
        <p:nvGrpSpPr>
          <p:cNvPr id="3" name="Groupe 2">
            <a:extLst>
              <a:ext uri="{FF2B5EF4-FFF2-40B4-BE49-F238E27FC236}">
                <a16:creationId xmlns:a16="http://schemas.microsoft.com/office/drawing/2014/main" id="{E7CD8E8A-4897-48E7-84CA-F6ABC02B510E}"/>
              </a:ext>
            </a:extLst>
          </p:cNvPr>
          <p:cNvGrpSpPr/>
          <p:nvPr/>
        </p:nvGrpSpPr>
        <p:grpSpPr>
          <a:xfrm>
            <a:off x="249120" y="-444600"/>
            <a:ext cx="9057226" cy="1800360"/>
            <a:chOff x="249120" y="-444600"/>
            <a:chExt cx="9057226" cy="1800360"/>
          </a:xfrm>
        </p:grpSpPr>
        <p:pic>
          <p:nvPicPr>
            <p:cNvPr id="154" name="Image 153"/>
            <p:cNvPicPr/>
            <p:nvPr/>
          </p:nvPicPr>
          <p:blipFill>
            <a:blip r:embed="rId7" cstate="print"/>
            <a:stretch>
              <a:fillRect/>
            </a:stretch>
          </p:blipFill>
          <p:spPr>
            <a:xfrm>
              <a:off x="249120" y="-444600"/>
              <a:ext cx="4346640" cy="1800360"/>
            </a:xfrm>
            <a:prstGeom prst="rect">
              <a:avLst/>
            </a:prstGeom>
          </p:spPr>
        </p:pic>
        <p:sp>
          <p:nvSpPr>
            <p:cNvPr id="2" name="Rectangle 1">
              <a:extLst>
                <a:ext uri="{FF2B5EF4-FFF2-40B4-BE49-F238E27FC236}">
                  <a16:creationId xmlns:a16="http://schemas.microsoft.com/office/drawing/2014/main" id="{E7CBE5B2-C503-42C5-8FCE-0AEE7A57A02E}"/>
                </a:ext>
              </a:extLst>
            </p:cNvPr>
            <p:cNvSpPr/>
            <p:nvPr/>
          </p:nvSpPr>
          <p:spPr>
            <a:xfrm>
              <a:off x="5201890" y="92270"/>
              <a:ext cx="4104456"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mc:AlternateContent xmlns:mc="http://schemas.openxmlformats.org/markup-compatibility/2006">
        <mc:Choice xmlns:pslz="http://schemas.microsoft.com/office/powerpoint/2016/slidezoom" Requires="pslz">
          <p:graphicFrame>
            <p:nvGraphicFramePr>
              <p:cNvPr id="5" name="Zoom de diapositive 4">
                <a:extLst>
                  <a:ext uri="{FF2B5EF4-FFF2-40B4-BE49-F238E27FC236}">
                    <a16:creationId xmlns:a16="http://schemas.microsoft.com/office/drawing/2014/main" id="{B201BAAE-EB46-4ECD-9A06-D63EF67DCF30}"/>
                  </a:ext>
                </a:extLst>
              </p:cNvPr>
              <p:cNvGraphicFramePr>
                <a:graphicFrameLocks noChangeAspect="1"/>
              </p:cNvGraphicFramePr>
              <p:nvPr>
                <p:extLst>
                  <p:ext uri="{D42A27DB-BD31-4B8C-83A1-F6EECF244321}">
                    <p14:modId xmlns:p14="http://schemas.microsoft.com/office/powerpoint/2010/main" val="1831218181"/>
                  </p:ext>
                </p:extLst>
              </p:nvPr>
            </p:nvGraphicFramePr>
            <p:xfrm>
              <a:off x="2901629" y="213378"/>
              <a:ext cx="2672953" cy="1889919"/>
            </p:xfrm>
            <a:graphic>
              <a:graphicData uri="http://schemas.microsoft.com/office/powerpoint/2016/slidezoom">
                <pslz:sldZm>
                  <pslz:sldZmObj sldId="257" cId="0">
                    <pslz:zmPr id="{87877B87-B9A5-4F44-B4D3-97BCFEBDF2AF}" returnToParent="0" transitionDur="1000">
                      <p166:blipFill xmlns:p166="http://schemas.microsoft.com/office/powerpoint/2016/6/main">
                        <a:blip r:embed="rId8"/>
                        <a:stretch>
                          <a:fillRect/>
                        </a:stretch>
                      </p166:blipFill>
                      <p166:spPr xmlns:p166="http://schemas.microsoft.com/office/powerpoint/2016/6/main">
                        <a:xfrm>
                          <a:off x="0" y="0"/>
                          <a:ext cx="2672953" cy="1889919"/>
                        </a:xfrm>
                        <a:prstGeom prst="rect">
                          <a:avLst/>
                        </a:prstGeom>
                        <a:ln w="3175">
                          <a:solidFill>
                            <a:prstClr val="ltGray"/>
                          </a:solidFill>
                        </a:ln>
                      </p166:spPr>
                    </pslz:zmPr>
                  </pslz:sldZmObj>
                </pslz:sldZm>
              </a:graphicData>
            </a:graphic>
          </p:graphicFrame>
        </mc:Choice>
        <mc:Fallback>
          <p:pic>
            <p:nvPicPr>
              <p:cNvPr id="5" name="Zoom de diapositive 4">
                <a:hlinkClick r:id="rId9" action="ppaction://hlinksldjump"/>
                <a:extLst>
                  <a:ext uri="{FF2B5EF4-FFF2-40B4-BE49-F238E27FC236}">
                    <a16:creationId xmlns:a16="http://schemas.microsoft.com/office/drawing/2014/main" id="{B201BAAE-EB46-4ECD-9A06-D63EF67DCF30}"/>
                  </a:ext>
                </a:extLst>
              </p:cNvPr>
              <p:cNvPicPr>
                <a:picLocks noGrp="1" noRot="1" noChangeAspect="1" noMove="1" noResize="1" noEditPoints="1" noAdjustHandles="1" noChangeArrowheads="1" noChangeShapeType="1"/>
              </p:cNvPicPr>
              <p:nvPr/>
            </p:nvPicPr>
            <p:blipFill>
              <a:blip r:embed="rId8"/>
              <a:stretch>
                <a:fillRect/>
              </a:stretch>
            </p:blipFill>
            <p:spPr>
              <a:xfrm>
                <a:off x="2901629" y="213378"/>
                <a:ext cx="2672953" cy="1889919"/>
              </a:xfrm>
              <a:prstGeom prst="rect">
                <a:avLst/>
              </a:prstGeom>
              <a:ln w="3175">
                <a:solidFill>
                  <a:prstClr val="ltGray"/>
                </a:solidFill>
              </a:ln>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 name="Image 154"/>
          <p:cNvPicPr/>
          <p:nvPr/>
        </p:nvPicPr>
        <p:blipFill>
          <a:blip r:embed="rId2" cstate="print"/>
          <a:stretch>
            <a:fillRect/>
          </a:stretch>
        </p:blipFill>
        <p:spPr>
          <a:xfrm>
            <a:off x="0" y="0"/>
            <a:ext cx="10694880" cy="976320"/>
          </a:xfrm>
          <a:prstGeom prst="rect">
            <a:avLst/>
          </a:prstGeom>
        </p:spPr>
      </p:pic>
      <p:sp>
        <p:nvSpPr>
          <p:cNvPr id="156" name="CustomShape 1"/>
          <p:cNvSpPr/>
          <p:nvPr/>
        </p:nvSpPr>
        <p:spPr>
          <a:xfrm>
            <a:off x="8980560" y="5284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位置</a:t>
            </a:r>
            <a:endParaRPr lang="ja-JP"/>
          </a:p>
        </p:txBody>
      </p:sp>
      <p:pic>
        <p:nvPicPr>
          <p:cNvPr id="157" name="Image 156"/>
          <p:cNvPicPr/>
          <p:nvPr/>
        </p:nvPicPr>
        <p:blipFill>
          <a:blip r:embed="rId3" cstate="print"/>
          <a:stretch>
            <a:fillRect/>
          </a:stretch>
        </p:blipFill>
        <p:spPr>
          <a:xfrm>
            <a:off x="108000" y="1383840"/>
            <a:ext cx="6566400" cy="5760000"/>
          </a:xfrm>
          <a:prstGeom prst="rect">
            <a:avLst/>
          </a:prstGeom>
        </p:spPr>
      </p:pic>
      <p:sp>
        <p:nvSpPr>
          <p:cNvPr id="158" name="Line 2"/>
          <p:cNvSpPr/>
          <p:nvPr/>
        </p:nvSpPr>
        <p:spPr>
          <a:xfrm flipH="1">
            <a:off x="2576880" y="5115240"/>
            <a:ext cx="856800" cy="1333800"/>
          </a:xfrm>
          <a:prstGeom prst="line">
            <a:avLst/>
          </a:prstGeom>
          <a:ln w="10080">
            <a:solidFill>
              <a:srgbClr val="FF0000"/>
            </a:solidFill>
            <a:round/>
          </a:ln>
        </p:spPr>
      </p:sp>
      <p:pic>
        <p:nvPicPr>
          <p:cNvPr id="159" name="Image 158"/>
          <p:cNvPicPr/>
          <p:nvPr/>
        </p:nvPicPr>
        <p:blipFill>
          <a:blip r:embed="rId4" cstate="print"/>
          <a:stretch>
            <a:fillRect/>
          </a:stretch>
        </p:blipFill>
        <p:spPr>
          <a:xfrm>
            <a:off x="1190160" y="6513120"/>
            <a:ext cx="2151360" cy="340560"/>
          </a:xfrm>
          <a:prstGeom prst="rect">
            <a:avLst/>
          </a:prstGeom>
        </p:spPr>
      </p:pic>
      <p:grpSp>
        <p:nvGrpSpPr>
          <p:cNvPr id="13" name="Groupe 12"/>
          <p:cNvGrpSpPr/>
          <p:nvPr/>
        </p:nvGrpSpPr>
        <p:grpSpPr>
          <a:xfrm>
            <a:off x="6870411" y="5688309"/>
            <a:ext cx="3564578" cy="1234800"/>
            <a:chOff x="6917542" y="5722091"/>
            <a:chExt cx="3564578" cy="1234800"/>
          </a:xfrm>
        </p:grpSpPr>
        <p:pic>
          <p:nvPicPr>
            <p:cNvPr id="161" name="Image 160"/>
            <p:cNvPicPr/>
            <p:nvPr/>
          </p:nvPicPr>
          <p:blipFill>
            <a:blip r:embed="rId5" cstate="print"/>
            <a:stretch>
              <a:fillRect/>
            </a:stretch>
          </p:blipFill>
          <p:spPr>
            <a:xfrm>
              <a:off x="9665640" y="5722091"/>
              <a:ext cx="816480" cy="1234800"/>
            </a:xfrm>
            <a:prstGeom prst="rect">
              <a:avLst/>
            </a:prstGeom>
          </p:spPr>
        </p:pic>
        <p:pic>
          <p:nvPicPr>
            <p:cNvPr id="162" name="Image 161"/>
            <p:cNvPicPr/>
            <p:nvPr/>
          </p:nvPicPr>
          <p:blipFill>
            <a:blip r:embed="rId6" cstate="print"/>
            <a:stretch>
              <a:fillRect/>
            </a:stretch>
          </p:blipFill>
          <p:spPr>
            <a:xfrm>
              <a:off x="7774798" y="5722091"/>
              <a:ext cx="1821240" cy="1234800"/>
            </a:xfrm>
            <a:prstGeom prst="rect">
              <a:avLst/>
            </a:prstGeom>
          </p:spPr>
        </p:pic>
        <p:pic>
          <p:nvPicPr>
            <p:cNvPr id="163" name="Image 162"/>
            <p:cNvPicPr/>
            <p:nvPr/>
          </p:nvPicPr>
          <p:blipFill>
            <a:blip r:embed="rId7" cstate="print"/>
            <a:stretch>
              <a:fillRect/>
            </a:stretch>
          </p:blipFill>
          <p:spPr>
            <a:xfrm>
              <a:off x="6917542" y="5728391"/>
              <a:ext cx="794880" cy="1222200"/>
            </a:xfrm>
            <a:prstGeom prst="rect">
              <a:avLst/>
            </a:prstGeom>
          </p:spPr>
        </p:pic>
      </p:grpSp>
      <p:sp>
        <p:nvSpPr>
          <p:cNvPr id="12" name="Rectangle 11"/>
          <p:cNvSpPr/>
          <p:nvPr/>
        </p:nvSpPr>
        <p:spPr>
          <a:xfrm>
            <a:off x="6774666" y="1350945"/>
            <a:ext cx="3756069" cy="3393237"/>
          </a:xfrm>
          <a:prstGeom prst="rect">
            <a:avLst/>
          </a:prstGeom>
        </p:spPr>
        <p:txBody>
          <a:bodyPr wrap="square">
            <a:spAutoFit/>
          </a:bodyPr>
          <a:lstStyle/>
          <a:p>
            <a:pPr algn="just">
              <a:lnSpc>
                <a:spcPct val="150000"/>
              </a:lnSpc>
            </a:pPr>
            <a:r>
              <a:rPr lang="ja-JP" sz="1300" dirty="0">
                <a:solidFill>
                  <a:srgbClr val="000000"/>
                </a:solidFill>
                <a:latin typeface="MS Mincho"/>
                <a:cs typeface="MS Mincho"/>
              </a:rPr>
              <a:t>アントル・ドゥー・メールの中央に位置するタルゴン村。私たちのぶどう畑の大部分は、邸宅と相対する反対側の丘に広がっています。複数の小さなテロワールから形成されていた畑の価値を引き出すため、また急勾配による畑の侵食を防ぐために、2000年代に畑を再編成しました。</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栽培面積：57 ha</a:t>
            </a:r>
            <a:endParaRPr lang="ja-JP" sz="1300" dirty="0">
              <a:latin typeface="MS Mincho"/>
            </a:endParaRPr>
          </a:p>
          <a:p>
            <a:pPr algn="just">
              <a:lnSpc>
                <a:spcPct val="150000"/>
              </a:lnSpc>
            </a:pPr>
            <a:r>
              <a:rPr lang="ja-JP" sz="1300" dirty="0">
                <a:solidFill>
                  <a:srgbClr val="000000"/>
                </a:solidFill>
                <a:latin typeface="MS Mincho"/>
                <a:cs typeface="MS Mincho"/>
              </a:rPr>
              <a:t>赤(39ha) カベルネ・ソーヴィニヨン</a:t>
            </a:r>
            <a:r>
              <a:rPr lang="ja-JP" altLang="fr-FR" sz="1300" dirty="0">
                <a:solidFill>
                  <a:srgbClr val="000000"/>
                </a:solidFill>
                <a:latin typeface="MS Mincho"/>
                <a:cs typeface="MS Mincho"/>
              </a:rPr>
              <a:t>、</a:t>
            </a:r>
            <a:r>
              <a:rPr lang="ja-JP" sz="1300" dirty="0">
                <a:solidFill>
                  <a:srgbClr val="000000"/>
                </a:solidFill>
                <a:latin typeface="MS Mincho"/>
                <a:cs typeface="MS Mincho"/>
              </a:rPr>
              <a:t>メルロ</a:t>
            </a:r>
            <a:endParaRPr lang="ja-JP" sz="1300" dirty="0">
              <a:latin typeface="MS Mincho"/>
            </a:endParaRPr>
          </a:p>
          <a:p>
            <a:pPr algn="just">
              <a:lnSpc>
                <a:spcPct val="150000"/>
              </a:lnSpc>
            </a:pPr>
            <a:r>
              <a:rPr lang="ja-JP" sz="1300" dirty="0">
                <a:solidFill>
                  <a:srgbClr val="000000"/>
                </a:solidFill>
                <a:latin typeface="MS Mincho"/>
                <a:cs typeface="MS Mincho"/>
              </a:rPr>
              <a:t>白(18ha)　セミヨン</a:t>
            </a:r>
            <a:r>
              <a:rPr lang="ja-JP" altLang="fr-FR" sz="1300" dirty="0">
                <a:solidFill>
                  <a:srgbClr val="000000"/>
                </a:solidFill>
                <a:latin typeface="MS Mincho"/>
                <a:cs typeface="MS Mincho"/>
              </a:rPr>
              <a:t>、</a:t>
            </a:r>
            <a:r>
              <a:rPr lang="ja-JP" sz="1300" dirty="0">
                <a:solidFill>
                  <a:srgbClr val="000000"/>
                </a:solidFill>
                <a:latin typeface="MS Mincho"/>
                <a:cs typeface="MS Mincho"/>
              </a:rPr>
              <a:t>ソーヴィニヨン</a:t>
            </a:r>
            <a:endParaRPr lang="ja-JP" sz="1300" dirty="0">
              <a:latin typeface="MS Mincho"/>
            </a:endParaRPr>
          </a:p>
          <a:p>
            <a:pPr algn="just">
              <a:lnSpc>
                <a:spcPct val="150000"/>
              </a:lnSpc>
            </a:pPr>
            <a:endParaRPr lang="ja-JP" sz="1300" dirty="0">
              <a:latin typeface="MS Mincho"/>
            </a:endParaRPr>
          </a:p>
        </p:txBody>
      </p:sp>
      <p:grpSp>
        <p:nvGrpSpPr>
          <p:cNvPr id="16" name="Groupe 15">
            <a:extLst>
              <a:ext uri="{FF2B5EF4-FFF2-40B4-BE49-F238E27FC236}">
                <a16:creationId xmlns:a16="http://schemas.microsoft.com/office/drawing/2014/main" id="{6EEA670E-DDE7-40EE-AF8C-E2B717A1B3BB}"/>
              </a:ext>
            </a:extLst>
          </p:cNvPr>
          <p:cNvGrpSpPr/>
          <p:nvPr/>
        </p:nvGrpSpPr>
        <p:grpSpPr>
          <a:xfrm>
            <a:off x="249120" y="-444600"/>
            <a:ext cx="8027090" cy="1800360"/>
            <a:chOff x="249120" y="-444600"/>
            <a:chExt cx="8027090" cy="1800360"/>
          </a:xfrm>
        </p:grpSpPr>
        <p:pic>
          <p:nvPicPr>
            <p:cNvPr id="17" name="Image 16">
              <a:extLst>
                <a:ext uri="{FF2B5EF4-FFF2-40B4-BE49-F238E27FC236}">
                  <a16:creationId xmlns:a16="http://schemas.microsoft.com/office/drawing/2014/main" id="{2CDCD779-C16E-4611-9E71-E0D9DF3951F7}"/>
                </a:ext>
              </a:extLst>
            </p:cNvPr>
            <p:cNvPicPr/>
            <p:nvPr/>
          </p:nvPicPr>
          <p:blipFill>
            <a:blip r:embed="rId8" cstate="print"/>
            <a:stretch>
              <a:fillRect/>
            </a:stretch>
          </p:blipFill>
          <p:spPr>
            <a:xfrm>
              <a:off x="249120" y="-444600"/>
              <a:ext cx="4346640" cy="1800360"/>
            </a:xfrm>
            <a:prstGeom prst="rect">
              <a:avLst/>
            </a:prstGeom>
          </p:spPr>
        </p:pic>
        <p:sp>
          <p:nvSpPr>
            <p:cNvPr id="18" name="Rectangle 17">
              <a:extLst>
                <a:ext uri="{FF2B5EF4-FFF2-40B4-BE49-F238E27FC236}">
                  <a16:creationId xmlns:a16="http://schemas.microsoft.com/office/drawing/2014/main" id="{004470F1-2694-412B-A5AA-33F17ABAA96C}"/>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5" name="Image 164"/>
          <p:cNvPicPr/>
          <p:nvPr/>
        </p:nvPicPr>
        <p:blipFill>
          <a:blip r:embed="rId2" cstate="print"/>
          <a:stretch>
            <a:fillRect/>
          </a:stretch>
        </p:blipFill>
        <p:spPr>
          <a:xfrm>
            <a:off x="0" y="0"/>
            <a:ext cx="10694880" cy="976320"/>
          </a:xfrm>
          <a:prstGeom prst="rect">
            <a:avLst/>
          </a:prstGeom>
        </p:spPr>
      </p:pic>
      <p:sp>
        <p:nvSpPr>
          <p:cNvPr id="166" name="CustomShape 1"/>
          <p:cNvSpPr/>
          <p:nvPr/>
        </p:nvSpPr>
        <p:spPr>
          <a:xfrm>
            <a:off x="3263760" y="1209600"/>
            <a:ext cx="7131240" cy="3273480"/>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この邸宅は17世紀、当地方の名士であったボールギャール家によって建てられたもので、今でもその名称を受け継いでいます。更に遡ると12世紀頃、この辺りにはモンタルッシュ騎士修道会とマルタ騎士団に属する宿場がありました。</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19世紀末に当時のオーナーが売りに出すと、代わる代わる多くの投資家の手に渡りました。1973年、アンリ・デュクールと子供たちは、売りに出されたぶどう畑を購入する機会を得ます。</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この時からぶどう畑と、その反対側に位置する邸宅もデュクール家の資産となりました。</a:t>
            </a:r>
            <a:endParaRPr lang="ja-JP"/>
          </a:p>
        </p:txBody>
      </p:sp>
      <p:pic>
        <p:nvPicPr>
          <p:cNvPr id="168" name="Image 167"/>
          <p:cNvPicPr/>
          <p:nvPr/>
        </p:nvPicPr>
        <p:blipFill>
          <a:blip r:embed="rId3" cstate="print"/>
          <a:stretch>
            <a:fillRect/>
          </a:stretch>
        </p:blipFill>
        <p:spPr>
          <a:xfrm>
            <a:off x="5472000" y="4464000"/>
            <a:ext cx="4611960" cy="2879640"/>
          </a:xfrm>
          <a:prstGeom prst="rect">
            <a:avLst/>
          </a:prstGeom>
        </p:spPr>
      </p:pic>
      <p:grpSp>
        <p:nvGrpSpPr>
          <p:cNvPr id="10" name="Groupe 9"/>
          <p:cNvGrpSpPr/>
          <p:nvPr/>
        </p:nvGrpSpPr>
        <p:grpSpPr>
          <a:xfrm>
            <a:off x="484200" y="1663740"/>
            <a:ext cx="2494080" cy="2365200"/>
            <a:chOff x="484200" y="1673280"/>
            <a:chExt cx="2494080" cy="2365200"/>
          </a:xfrm>
        </p:grpSpPr>
        <p:pic>
          <p:nvPicPr>
            <p:cNvPr id="167" name="Image 166"/>
            <p:cNvPicPr/>
            <p:nvPr/>
          </p:nvPicPr>
          <p:blipFill>
            <a:blip r:embed="rId4" cstate="print"/>
            <a:stretch>
              <a:fillRect/>
            </a:stretch>
          </p:blipFill>
          <p:spPr>
            <a:xfrm>
              <a:off x="608040" y="1673280"/>
              <a:ext cx="2292480" cy="1868400"/>
            </a:xfrm>
            <a:prstGeom prst="rect">
              <a:avLst/>
            </a:prstGeom>
          </p:spPr>
        </p:pic>
        <p:sp>
          <p:nvSpPr>
            <p:cNvPr id="169" name="CustomShape 2"/>
            <p:cNvSpPr/>
            <p:nvPr/>
          </p:nvSpPr>
          <p:spPr>
            <a:xfrm>
              <a:off x="484200" y="3537000"/>
              <a:ext cx="2494080" cy="501480"/>
            </a:xfrm>
            <a:prstGeom prst="rect">
              <a:avLst/>
            </a:prstGeom>
          </p:spPr>
          <p:txBody>
            <a:bodyPr lIns="90000" tIns="45000" rIns="90000" bIns="45000"/>
            <a:lstStyle/>
            <a:p>
              <a:pPr algn="ctr">
                <a:lnSpc>
                  <a:spcPct val="100000"/>
                </a:lnSpc>
              </a:pPr>
              <a:r>
                <a:rPr lang="ja-JP" sz="1200" dirty="0">
                  <a:solidFill>
                    <a:srgbClr val="000000"/>
                  </a:solidFill>
                  <a:latin typeface="MS Mincho"/>
                  <a:cs typeface="MS Mincho"/>
                </a:rPr>
                <a:t>モンタルッシュ騎士修道会の名残</a:t>
              </a:r>
              <a:endParaRPr lang="ja-JP"/>
            </a:p>
          </p:txBody>
        </p:sp>
      </p:grpSp>
      <p:pic>
        <p:nvPicPr>
          <p:cNvPr id="170" name="Image 169"/>
          <p:cNvPicPr/>
          <p:nvPr/>
        </p:nvPicPr>
        <p:blipFill>
          <a:blip r:embed="rId5" cstate="print"/>
          <a:stretch>
            <a:fillRect/>
          </a:stretch>
        </p:blipFill>
        <p:spPr>
          <a:xfrm>
            <a:off x="633240" y="4475160"/>
            <a:ext cx="4246560" cy="2879640"/>
          </a:xfrm>
          <a:prstGeom prst="rect">
            <a:avLst/>
          </a:prstGeom>
        </p:spPr>
      </p:pic>
      <p:sp>
        <p:nvSpPr>
          <p:cNvPr id="11" name="CustomShape 1"/>
          <p:cNvSpPr/>
          <p:nvPr/>
        </p:nvSpPr>
        <p:spPr>
          <a:xfrm>
            <a:off x="8980560" y="5284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歴史</a:t>
            </a:r>
            <a:endParaRPr lang="ja-JP"/>
          </a:p>
        </p:txBody>
      </p:sp>
      <p:grpSp>
        <p:nvGrpSpPr>
          <p:cNvPr id="12" name="Groupe 11">
            <a:extLst>
              <a:ext uri="{FF2B5EF4-FFF2-40B4-BE49-F238E27FC236}">
                <a16:creationId xmlns:a16="http://schemas.microsoft.com/office/drawing/2014/main" id="{DE2A9CA9-6983-4736-AB62-D1382BC1C467}"/>
              </a:ext>
            </a:extLst>
          </p:cNvPr>
          <p:cNvGrpSpPr/>
          <p:nvPr/>
        </p:nvGrpSpPr>
        <p:grpSpPr>
          <a:xfrm>
            <a:off x="249120" y="-444600"/>
            <a:ext cx="8027090" cy="1800360"/>
            <a:chOff x="249120" y="-444600"/>
            <a:chExt cx="8027090" cy="1800360"/>
          </a:xfrm>
        </p:grpSpPr>
        <p:pic>
          <p:nvPicPr>
            <p:cNvPr id="14" name="Image 13">
              <a:extLst>
                <a:ext uri="{FF2B5EF4-FFF2-40B4-BE49-F238E27FC236}">
                  <a16:creationId xmlns:a16="http://schemas.microsoft.com/office/drawing/2014/main" id="{58319100-87EF-445B-A059-D683E92666ED}"/>
                </a:ext>
              </a:extLst>
            </p:cNvPr>
            <p:cNvPicPr/>
            <p:nvPr/>
          </p:nvPicPr>
          <p:blipFill>
            <a:blip r:embed="rId6" cstate="print"/>
            <a:stretch>
              <a:fillRect/>
            </a:stretch>
          </p:blipFill>
          <p:spPr>
            <a:xfrm>
              <a:off x="249120" y="-444600"/>
              <a:ext cx="4346640" cy="1800360"/>
            </a:xfrm>
            <a:prstGeom prst="rect">
              <a:avLst/>
            </a:prstGeom>
          </p:spPr>
        </p:pic>
        <p:sp>
          <p:nvSpPr>
            <p:cNvPr id="15" name="Rectangle 14">
              <a:extLst>
                <a:ext uri="{FF2B5EF4-FFF2-40B4-BE49-F238E27FC236}">
                  <a16:creationId xmlns:a16="http://schemas.microsoft.com/office/drawing/2014/main" id="{AB57F1DF-997C-4707-9DE1-2F8F2B32CA46}"/>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228600" y="1047732"/>
            <a:ext cx="5118120" cy="630400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涼しい朝のうちに機械にて</a:t>
            </a:r>
            <a:endParaRPr lang="ja-JP" sz="1200" dirty="0">
              <a:latin typeface="MS Mincho"/>
            </a:endParaRPr>
          </a:p>
          <a:p>
            <a:pPr algn="just">
              <a:lnSpc>
                <a:spcPct val="150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sz="1200" dirty="0">
              <a:latin typeface="MS Mincho"/>
            </a:endParaRPr>
          </a:p>
          <a:p>
            <a:pPr algn="just">
              <a:lnSpc>
                <a:spcPct val="150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sz="1200" dirty="0">
              <a:latin typeface="MS Mincho"/>
            </a:endParaRPr>
          </a:p>
          <a:p>
            <a:pPr algn="just">
              <a:lnSpc>
                <a:spcPct val="150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sz="1200" dirty="0">
              <a:latin typeface="MS Mincho"/>
            </a:endParaRPr>
          </a:p>
          <a:p>
            <a:pPr algn="just">
              <a:lnSpc>
                <a:spcPct val="150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250,000本</a:t>
            </a:r>
          </a:p>
          <a:p>
            <a:pPr algn="just">
              <a:lnSpc>
                <a:spcPct val="150000"/>
              </a:lnSpc>
            </a:pPr>
            <a:r>
              <a:rPr lang="ja-JP" sz="1200" dirty="0">
                <a:solidFill>
                  <a:srgbClr val="C00000"/>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p>
          <a:p>
            <a:pPr algn="just">
              <a:lnSpc>
                <a:spcPct val="150000"/>
              </a:lnSpc>
            </a:pPr>
            <a:endParaRPr lang="ja-JP" sz="1200" dirty="0">
              <a:latin typeface="MS Mincho"/>
            </a:endParaRPr>
          </a:p>
          <a:p>
            <a:pPr algn="just">
              <a:lnSpc>
                <a:spcPct val="150000"/>
              </a:lnSpc>
            </a:pPr>
            <a:r>
              <a:rPr lang="ja-JP" altLang="fr-FR" sz="1300" b="1" dirty="0">
                <a:solidFill>
                  <a:srgbClr val="000000"/>
                </a:solidFill>
                <a:latin typeface="MS Mincho"/>
              </a:rPr>
              <a:t>テイスティング</a:t>
            </a: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色調：</a:t>
            </a:r>
            <a:r>
              <a:rPr lang="ja-JP" sz="1200" dirty="0">
                <a:solidFill>
                  <a:srgbClr val="000000"/>
                </a:solidFill>
                <a:latin typeface="MS Mincho"/>
                <a:cs typeface="MS Mincho"/>
              </a:rPr>
              <a:t>紫がかった濃厚なルビー色</a:t>
            </a:r>
            <a:endParaRPr lang="ja-JP" sz="1200" dirty="0">
              <a:latin typeface="MS Mincho"/>
            </a:endParaRPr>
          </a:p>
          <a:p>
            <a:pPr algn="just">
              <a:lnSpc>
                <a:spcPct val="150000"/>
              </a:lnSpc>
            </a:pPr>
            <a:r>
              <a:rPr lang="ja-JP" sz="1200" dirty="0">
                <a:solidFill>
                  <a:srgbClr val="C00000"/>
                </a:solidFill>
                <a:latin typeface="MS Mincho"/>
                <a:cs typeface="MS Mincho"/>
              </a:rPr>
              <a:t>香り：</a:t>
            </a:r>
            <a:r>
              <a:rPr lang="ja-JP" sz="1200" dirty="0">
                <a:solidFill>
                  <a:srgbClr val="000000"/>
                </a:solidFill>
                <a:latin typeface="MS Mincho"/>
                <a:cs typeface="MS Mincho"/>
              </a:rPr>
              <a:t>さくらんぼ、ラズベリーとブラックベリーの心地よいアロマ、微妙なバニラのニュアンス</a:t>
            </a:r>
            <a:endParaRPr lang="ja-JP" sz="1200" dirty="0">
              <a:latin typeface="MS Mincho"/>
            </a:endParaRPr>
          </a:p>
          <a:p>
            <a:pPr algn="just">
              <a:lnSpc>
                <a:spcPct val="150000"/>
              </a:lnSpc>
            </a:pPr>
            <a:r>
              <a:rPr lang="ja-JP" sz="1200" dirty="0">
                <a:solidFill>
                  <a:srgbClr val="C00000"/>
                </a:solidFill>
                <a:latin typeface="MS Mincho"/>
                <a:cs typeface="MS Mincho"/>
              </a:rPr>
              <a:t>味わい：</a:t>
            </a:r>
            <a:r>
              <a:rPr lang="ja-JP" sz="1200" dirty="0">
                <a:solidFill>
                  <a:srgbClr val="000000"/>
                </a:solidFill>
                <a:latin typeface="MS Mincho"/>
                <a:cs typeface="MS Mincho"/>
              </a:rPr>
              <a:t>丸みと肉づきの良さ、しなやかなタンニン、長い余韻</a:t>
            </a:r>
            <a:endParaRPr lang="ja-JP" sz="1200" dirty="0">
              <a:latin typeface="MS Mincho"/>
            </a:endParaRPr>
          </a:p>
          <a:p>
            <a:pPr algn="just">
              <a:lnSpc>
                <a:spcPct val="150000"/>
              </a:lnSpc>
            </a:pPr>
            <a:r>
              <a:rPr lang="ja-JP" sz="1200" dirty="0">
                <a:solidFill>
                  <a:srgbClr val="C00000"/>
                </a:solidFill>
                <a:latin typeface="MS Mincho"/>
                <a:cs typeface="MS Mincho"/>
              </a:rPr>
              <a:t>フードペアリング：</a:t>
            </a:r>
            <a:r>
              <a:rPr lang="ja-JP" sz="1200" dirty="0">
                <a:solidFill>
                  <a:srgbClr val="000000"/>
                </a:solidFill>
                <a:latin typeface="MS Mincho"/>
                <a:cs typeface="MS Mincho"/>
              </a:rPr>
              <a:t>シャルキュトリー、タパス、赤身の肉、白身の肉、チーズ</a:t>
            </a:r>
            <a:endParaRPr lang="ja-JP" sz="1200" dirty="0">
              <a:latin typeface="MS Mincho"/>
            </a:endParaRPr>
          </a:p>
        </p:txBody>
      </p:sp>
      <p:sp>
        <p:nvSpPr>
          <p:cNvPr id="179" name="Line 3"/>
          <p:cNvSpPr/>
          <p:nvPr/>
        </p:nvSpPr>
        <p:spPr>
          <a:xfrm>
            <a:off x="343800" y="4913780"/>
            <a:ext cx="4887720" cy="1440"/>
          </a:xfrm>
          <a:prstGeom prst="line">
            <a:avLst/>
          </a:prstGeom>
          <a:ln w="9360">
            <a:solidFill>
              <a:srgbClr val="808080"/>
            </a:solidFill>
            <a:round/>
          </a:ln>
        </p:spPr>
      </p:sp>
      <p:sp>
        <p:nvSpPr>
          <p:cNvPr id="180" name="Line 4"/>
          <p:cNvSpPr/>
          <p:nvPr/>
        </p:nvSpPr>
        <p:spPr>
          <a:xfrm>
            <a:off x="249120" y="1691160"/>
            <a:ext cx="4887720" cy="1440"/>
          </a:xfrm>
          <a:prstGeom prst="line">
            <a:avLst/>
          </a:prstGeom>
          <a:ln w="9360">
            <a:solidFill>
              <a:srgbClr val="808080"/>
            </a:solidFill>
            <a:round/>
          </a:ln>
        </p:spPr>
      </p:sp>
      <p:sp>
        <p:nvSpPr>
          <p:cNvPr id="10" name="CustomShape 1"/>
          <p:cNvSpPr/>
          <p:nvPr/>
        </p:nvSpPr>
        <p:spPr>
          <a:xfrm>
            <a:off x="9080280" y="293294"/>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30711" t="37148" r="30711" b="28561"/>
          <a:stretch/>
        </p:blipFill>
        <p:spPr>
          <a:xfrm>
            <a:off x="7118826" y="2591339"/>
            <a:ext cx="3483664" cy="4644882"/>
          </a:xfrm>
          <a:prstGeom prst="rect">
            <a:avLst/>
          </a:prstGeom>
          <a:effectLst>
            <a:softEdge rad="63500"/>
          </a:effec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304" y="976320"/>
            <a:ext cx="4680000" cy="7020000"/>
          </a:xfrm>
          <a:prstGeom prst="rect">
            <a:avLst/>
          </a:prstGeom>
        </p:spPr>
      </p:pic>
      <p:grpSp>
        <p:nvGrpSpPr>
          <p:cNvPr id="14" name="Groupe 13">
            <a:extLst>
              <a:ext uri="{FF2B5EF4-FFF2-40B4-BE49-F238E27FC236}">
                <a16:creationId xmlns:a16="http://schemas.microsoft.com/office/drawing/2014/main" id="{7AB18E80-A481-4DAB-9EC5-581440BDA3BD}"/>
              </a:ext>
            </a:extLst>
          </p:cNvPr>
          <p:cNvGrpSpPr/>
          <p:nvPr/>
        </p:nvGrpSpPr>
        <p:grpSpPr>
          <a:xfrm>
            <a:off x="249120" y="-444600"/>
            <a:ext cx="8027090" cy="1800360"/>
            <a:chOff x="249120" y="-444600"/>
            <a:chExt cx="8027090" cy="1800360"/>
          </a:xfrm>
        </p:grpSpPr>
        <p:pic>
          <p:nvPicPr>
            <p:cNvPr id="15" name="Image 14">
              <a:extLst>
                <a:ext uri="{FF2B5EF4-FFF2-40B4-BE49-F238E27FC236}">
                  <a16:creationId xmlns:a16="http://schemas.microsoft.com/office/drawing/2014/main" id="{D93B5D91-A372-4764-9018-53D688A24268}"/>
                </a:ext>
              </a:extLst>
            </p:cNvPr>
            <p:cNvPicPr/>
            <p:nvPr/>
          </p:nvPicPr>
          <p:blipFill>
            <a:blip r:embed="rId5" cstate="print"/>
            <a:stretch>
              <a:fillRect/>
            </a:stretch>
          </p:blipFill>
          <p:spPr>
            <a:xfrm>
              <a:off x="249120" y="-444600"/>
              <a:ext cx="4346640" cy="1800360"/>
            </a:xfrm>
            <a:prstGeom prst="rect">
              <a:avLst/>
            </a:prstGeom>
          </p:spPr>
        </p:pic>
        <p:sp>
          <p:nvSpPr>
            <p:cNvPr id="16" name="Rectangle 15">
              <a:extLst>
                <a:ext uri="{FF2B5EF4-FFF2-40B4-BE49-F238E27FC236}">
                  <a16:creationId xmlns:a16="http://schemas.microsoft.com/office/drawing/2014/main" id="{34EBA538-8E9D-4D48-97B1-5D503D790EE8}"/>
                </a:ext>
              </a:extLst>
            </p:cNvPr>
            <p:cNvSpPr/>
            <p:nvPr/>
          </p:nvSpPr>
          <p:spPr>
            <a:xfrm>
              <a:off x="4404901" y="92270"/>
              <a:ext cx="3871309" cy="707886"/>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Mincho" pitchFamily="34" charset="-127"/>
                </a:rPr>
                <a:t>シャト</a:t>
              </a:r>
              <a:r>
                <a:rPr lang="en-GB" altLang="fr-FR" sz="1600" b="1" dirty="0">
                  <a:solidFill>
                    <a:schemeClr val="bg1"/>
                  </a:solidFill>
                  <a:latin typeface="MS Mincho" pitchFamily="34" charset="-127"/>
                </a:rPr>
                <a:t>ー・</a:t>
              </a:r>
            </a:p>
            <a:p>
              <a:pPr algn="ctr">
                <a:lnSpc>
                  <a:spcPct val="125000"/>
                </a:lnSpc>
                <a:spcAft>
                  <a:spcPct val="0"/>
                </a:spcAft>
                <a:buClrTx/>
                <a:buFont typeface="MS Mincho" pitchFamily="34" charset="-127"/>
                <a:buNone/>
              </a:pPr>
              <a:r>
                <a:rPr lang="en-GB" altLang="fr-FR" sz="1600" b="1" dirty="0">
                  <a:solidFill>
                    <a:schemeClr val="bg1"/>
                  </a:solidFill>
                  <a:latin typeface="MS Mincho" pitchFamily="34" charset="-127"/>
                </a:rPr>
                <a:t>ド・ </a:t>
              </a:r>
              <a:r>
                <a:rPr lang="en-GB" altLang="fr-FR" sz="1600" b="1" dirty="0" err="1">
                  <a:solidFill>
                    <a:schemeClr val="bg1"/>
                  </a:solidFill>
                  <a:latin typeface="MS Mincho" pitchFamily="34" charset="-127"/>
                </a:rPr>
                <a:t>ボールギャール</a:t>
              </a:r>
              <a:r>
                <a:rPr lang="ja-JP" altLang="fr-FR" sz="1600" b="1" dirty="0">
                  <a:solidFill>
                    <a:schemeClr val="bg1"/>
                  </a:solidFill>
                  <a:latin typeface="MS Mincho" pitchFamily="34" charset="-127"/>
                </a:rPr>
                <a:t>・</a:t>
              </a:r>
              <a:r>
                <a:rPr lang="en-GB" altLang="fr-FR" sz="1600" b="1" dirty="0" err="1">
                  <a:solidFill>
                    <a:schemeClr val="bg1"/>
                  </a:solidFill>
                  <a:latin typeface="MS Mincho" pitchFamily="34" charset="-127"/>
                </a:rPr>
                <a:t>デュクール</a:t>
              </a:r>
              <a:endParaRPr lang="en-GB" altLang="fr-FR" sz="1600" b="1" dirty="0">
                <a:solidFill>
                  <a:schemeClr val="bg1"/>
                </a:solidFill>
                <a:latin typeface="MS Mincho" pitchFamily="34" charset="-127"/>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315310" y="1047732"/>
            <a:ext cx="5031410" cy="630400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 : 涼しい朝のうちに機械にて</a:t>
            </a:r>
            <a:endParaRPr lang="ja-JP" sz="1200" dirty="0">
              <a:latin typeface="MS Mincho"/>
            </a:endParaRPr>
          </a:p>
          <a:p>
            <a:pPr algn="just">
              <a:lnSpc>
                <a:spcPct val="150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sz="1200" dirty="0">
              <a:latin typeface="MS Mincho"/>
            </a:endParaRPr>
          </a:p>
          <a:p>
            <a:pPr algn="just">
              <a:lnSpc>
                <a:spcPct val="150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sz="1200" dirty="0">
              <a:latin typeface="MS Mincho"/>
            </a:endParaRPr>
          </a:p>
          <a:p>
            <a:pPr algn="just">
              <a:lnSpc>
                <a:spcPct val="150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sz="1200" dirty="0">
              <a:latin typeface="MS Mincho"/>
            </a:endParaRPr>
          </a:p>
          <a:p>
            <a:pPr algn="just">
              <a:lnSpc>
                <a:spcPct val="150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50,000 本</a:t>
            </a:r>
          </a:p>
          <a:p>
            <a:pPr algn="just">
              <a:lnSpc>
                <a:spcPct val="150000"/>
              </a:lnSpc>
            </a:pPr>
            <a:r>
              <a:rPr lang="ja-JP" sz="1200" dirty="0">
                <a:solidFill>
                  <a:srgbClr val="C00000"/>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p>
          <a:p>
            <a:pPr algn="just">
              <a:lnSpc>
                <a:spcPct val="150000"/>
              </a:lnSpc>
            </a:pPr>
            <a:endParaRPr lang="ja-JP" sz="1200" dirty="0">
              <a:latin typeface="MS Mincho"/>
            </a:endParaRPr>
          </a:p>
          <a:p>
            <a:pPr algn="just">
              <a:lnSpc>
                <a:spcPct val="150000"/>
              </a:lnSpc>
            </a:pPr>
            <a:r>
              <a:rPr lang="ja-JP" altLang="fr-FR" sz="1300" b="1" dirty="0">
                <a:solidFill>
                  <a:srgbClr val="000000"/>
                </a:solidFill>
                <a:latin typeface="MS Mincho"/>
              </a:rPr>
              <a:t>テイスティング</a:t>
            </a: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色調：</a:t>
            </a:r>
            <a:r>
              <a:rPr lang="ja-JP" sz="1200" dirty="0">
                <a:latin typeface="MS Mincho"/>
                <a:cs typeface="MS Mincho"/>
              </a:rPr>
              <a:t>紫がかった濃厚なルビー</a:t>
            </a:r>
          </a:p>
          <a:p>
            <a:pPr algn="just">
              <a:lnSpc>
                <a:spcPct val="150000"/>
              </a:lnSpc>
            </a:pPr>
            <a:r>
              <a:rPr lang="ja-JP" sz="1200" dirty="0">
                <a:solidFill>
                  <a:srgbClr val="C00000"/>
                </a:solidFill>
                <a:latin typeface="MS Mincho"/>
                <a:cs typeface="MS Mincho"/>
              </a:rPr>
              <a:t>香り：</a:t>
            </a:r>
            <a:r>
              <a:rPr lang="ja-JP" sz="1200" dirty="0">
                <a:latin typeface="MS Mincho"/>
                <a:cs typeface="MS Mincho"/>
              </a:rPr>
              <a:t>熟した黒い果実のアロマ、コーヒーとバニラ</a:t>
            </a:r>
          </a:p>
          <a:p>
            <a:pPr algn="just">
              <a:lnSpc>
                <a:spcPct val="150000"/>
              </a:lnSpc>
            </a:pPr>
            <a:r>
              <a:rPr lang="ja-JP" sz="1200" dirty="0">
                <a:solidFill>
                  <a:srgbClr val="C00000"/>
                </a:solidFill>
                <a:latin typeface="MS Mincho"/>
                <a:cs typeface="MS Mincho"/>
              </a:rPr>
              <a:t>味わい：</a:t>
            </a:r>
            <a:r>
              <a:rPr lang="ja-JP" sz="1200" dirty="0">
                <a:latin typeface="MS Mincho"/>
                <a:cs typeface="MS Mincho"/>
              </a:rPr>
              <a:t>丸みと肉づきの良さ、しなやかなタンニン、樽香のニュアンス、長い余韻</a:t>
            </a:r>
          </a:p>
          <a:p>
            <a:pPr algn="just">
              <a:lnSpc>
                <a:spcPct val="150000"/>
              </a:lnSpc>
            </a:pPr>
            <a:r>
              <a:rPr lang="ja-JP" sz="1200" dirty="0">
                <a:solidFill>
                  <a:srgbClr val="C00000"/>
                </a:solidFill>
                <a:latin typeface="MS Mincho"/>
                <a:cs typeface="MS Mincho"/>
              </a:rPr>
              <a:t>フードペアリング：</a:t>
            </a:r>
            <a:r>
              <a:rPr lang="ja-JP" sz="1200" dirty="0">
                <a:latin typeface="MS Mincho"/>
                <a:cs typeface="MS Mincho"/>
              </a:rPr>
              <a:t>シャルキュトリー、バーベキュー、赤身の肉、スパイシーな料理、チーズ</a:t>
            </a:r>
          </a:p>
        </p:txBody>
      </p:sp>
      <p:sp>
        <p:nvSpPr>
          <p:cNvPr id="179" name="Line 3"/>
          <p:cNvSpPr/>
          <p:nvPr/>
        </p:nvSpPr>
        <p:spPr>
          <a:xfrm>
            <a:off x="459000" y="5003973"/>
            <a:ext cx="4887720" cy="1440"/>
          </a:xfrm>
          <a:prstGeom prst="line">
            <a:avLst/>
          </a:prstGeom>
          <a:ln w="9360">
            <a:solidFill>
              <a:srgbClr val="808080"/>
            </a:solidFill>
            <a:round/>
          </a:ln>
        </p:spPr>
      </p:sp>
      <p:sp>
        <p:nvSpPr>
          <p:cNvPr id="180" name="Line 4"/>
          <p:cNvSpPr/>
          <p:nvPr/>
        </p:nvSpPr>
        <p:spPr>
          <a:xfrm>
            <a:off x="315310" y="1420920"/>
            <a:ext cx="4887720" cy="1440"/>
          </a:xfrm>
          <a:prstGeom prst="line">
            <a:avLst/>
          </a:prstGeom>
          <a:ln w="9360">
            <a:solidFill>
              <a:srgbClr val="808080"/>
            </a:solidFill>
            <a:round/>
          </a:ln>
        </p:spPr>
      </p:sp>
      <p:sp>
        <p:nvSpPr>
          <p:cNvPr id="10" name="CustomShape 1"/>
          <p:cNvSpPr/>
          <p:nvPr/>
        </p:nvSpPr>
        <p:spPr>
          <a:xfrm>
            <a:off x="9108635" y="2863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3" name="Image 12"/>
          <p:cNvPicPr>
            <a:picLocks noChangeAspect="1"/>
          </p:cNvPicPr>
          <p:nvPr/>
        </p:nvPicPr>
        <p:blipFill rotWithShape="1">
          <a:blip r:embed="rId3" cstate="print">
            <a:extLst>
              <a:ext uri="{28A0092B-C50C-407E-A947-70E740481C1C}">
                <a14:useLocalDpi xmlns:a14="http://schemas.microsoft.com/office/drawing/2010/main" val="0"/>
              </a:ext>
            </a:extLst>
          </a:blip>
          <a:srcRect l="29483" t="40006" r="30511" b="25703"/>
          <a:stretch/>
        </p:blipFill>
        <p:spPr>
          <a:xfrm>
            <a:off x="7002090" y="2555701"/>
            <a:ext cx="3612686" cy="4644884"/>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818" y="899517"/>
            <a:ext cx="4680000" cy="7020000"/>
          </a:xfrm>
          <a:prstGeom prst="rect">
            <a:avLst/>
          </a:prstGeom>
        </p:spPr>
      </p:pic>
      <p:grpSp>
        <p:nvGrpSpPr>
          <p:cNvPr id="11" name="Groupe 10">
            <a:extLst>
              <a:ext uri="{FF2B5EF4-FFF2-40B4-BE49-F238E27FC236}">
                <a16:creationId xmlns:a16="http://schemas.microsoft.com/office/drawing/2014/main" id="{0A30DD2A-26E6-483B-8C3E-DC66B668FBA3}"/>
              </a:ext>
            </a:extLst>
          </p:cNvPr>
          <p:cNvGrpSpPr/>
          <p:nvPr/>
        </p:nvGrpSpPr>
        <p:grpSpPr>
          <a:xfrm>
            <a:off x="249120" y="-444600"/>
            <a:ext cx="8027090" cy="1800360"/>
            <a:chOff x="249120" y="-444600"/>
            <a:chExt cx="8027090" cy="1800360"/>
          </a:xfrm>
        </p:grpSpPr>
        <p:pic>
          <p:nvPicPr>
            <p:cNvPr id="15" name="Image 14">
              <a:extLst>
                <a:ext uri="{FF2B5EF4-FFF2-40B4-BE49-F238E27FC236}">
                  <a16:creationId xmlns:a16="http://schemas.microsoft.com/office/drawing/2014/main" id="{BAF95849-82DA-4359-A0E4-B5258D4E1205}"/>
                </a:ext>
              </a:extLst>
            </p:cNvPr>
            <p:cNvPicPr/>
            <p:nvPr/>
          </p:nvPicPr>
          <p:blipFill>
            <a:blip r:embed="rId5" cstate="print"/>
            <a:stretch>
              <a:fillRect/>
            </a:stretch>
          </p:blipFill>
          <p:spPr>
            <a:xfrm>
              <a:off x="249120" y="-444600"/>
              <a:ext cx="4346640" cy="1800360"/>
            </a:xfrm>
            <a:prstGeom prst="rect">
              <a:avLst/>
            </a:prstGeom>
          </p:spPr>
        </p:pic>
        <p:sp>
          <p:nvSpPr>
            <p:cNvPr id="16" name="Rectangle 15">
              <a:extLst>
                <a:ext uri="{FF2B5EF4-FFF2-40B4-BE49-F238E27FC236}">
                  <a16:creationId xmlns:a16="http://schemas.microsoft.com/office/drawing/2014/main" id="{C13F6C42-B2BE-46E9-AD95-99A356FAE3B4}"/>
                </a:ext>
              </a:extLst>
            </p:cNvPr>
            <p:cNvSpPr/>
            <p:nvPr/>
          </p:nvSpPr>
          <p:spPr>
            <a:xfrm>
              <a:off x="4404901" y="92270"/>
              <a:ext cx="3871309" cy="707886"/>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Mincho" pitchFamily="34" charset="-127"/>
                </a:rPr>
                <a:t>シャト</a:t>
              </a:r>
              <a:r>
                <a:rPr lang="en-GB" altLang="fr-FR" sz="1600" b="1" dirty="0">
                  <a:solidFill>
                    <a:schemeClr val="bg1"/>
                  </a:solidFill>
                  <a:latin typeface="MS Mincho" pitchFamily="34" charset="-127"/>
                </a:rPr>
                <a:t>ー・</a:t>
              </a:r>
            </a:p>
            <a:p>
              <a:pPr algn="ctr">
                <a:lnSpc>
                  <a:spcPct val="125000"/>
                </a:lnSpc>
                <a:spcAft>
                  <a:spcPct val="0"/>
                </a:spcAft>
                <a:buClrTx/>
                <a:buFont typeface="MS Mincho" pitchFamily="34" charset="-127"/>
                <a:buNone/>
              </a:pPr>
              <a:r>
                <a:rPr lang="en-GB" altLang="fr-FR" sz="1600" b="1" dirty="0">
                  <a:solidFill>
                    <a:schemeClr val="bg1"/>
                  </a:solidFill>
                  <a:latin typeface="MS Mincho" pitchFamily="34" charset="-127"/>
                </a:rPr>
                <a:t>ド・ </a:t>
              </a:r>
              <a:r>
                <a:rPr lang="en-GB" altLang="fr-FR" sz="1600" b="1" dirty="0" err="1">
                  <a:solidFill>
                    <a:schemeClr val="bg1"/>
                  </a:solidFill>
                  <a:latin typeface="MS Mincho" pitchFamily="34" charset="-127"/>
                </a:rPr>
                <a:t>ボールギャール</a:t>
              </a:r>
              <a:r>
                <a:rPr lang="ja-JP" altLang="fr-FR" sz="1600" b="1" dirty="0">
                  <a:solidFill>
                    <a:schemeClr val="bg1"/>
                  </a:solidFill>
                  <a:latin typeface="MS Mincho" pitchFamily="34" charset="-127"/>
                </a:rPr>
                <a:t>・</a:t>
              </a:r>
              <a:r>
                <a:rPr lang="en-GB" altLang="fr-FR" sz="1600" b="1" dirty="0" err="1">
                  <a:solidFill>
                    <a:schemeClr val="bg1"/>
                  </a:solidFill>
                  <a:latin typeface="MS Mincho" pitchFamily="34" charset="-127"/>
                </a:rPr>
                <a:t>デュクール</a:t>
              </a:r>
              <a:endParaRPr lang="en-GB" altLang="fr-FR" sz="1600" b="1" dirty="0">
                <a:solidFill>
                  <a:schemeClr val="bg1"/>
                </a:solidFill>
                <a:latin typeface="MS Mincho" pitchFamily="34" charset="-127"/>
              </a:endParaRPr>
            </a:p>
          </p:txBody>
        </p:sp>
      </p:grpSp>
    </p:spTree>
    <p:extLst>
      <p:ext uri="{BB962C8B-B14F-4D97-AF65-F5344CB8AC3E}">
        <p14:creationId xmlns:p14="http://schemas.microsoft.com/office/powerpoint/2010/main" val="255780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1" name="Image 180"/>
          <p:cNvPicPr/>
          <p:nvPr/>
        </p:nvPicPr>
        <p:blipFill>
          <a:blip r:embed="rId2" cstate="print"/>
          <a:stretch>
            <a:fillRect/>
          </a:stretch>
        </p:blipFill>
        <p:spPr>
          <a:xfrm>
            <a:off x="0" y="0"/>
            <a:ext cx="10694880" cy="976320"/>
          </a:xfrm>
          <a:prstGeom prst="rect">
            <a:avLst/>
          </a:prstGeom>
        </p:spPr>
      </p:pic>
      <p:grpSp>
        <p:nvGrpSpPr>
          <p:cNvPr id="10" name="Groupe 9"/>
          <p:cNvGrpSpPr/>
          <p:nvPr/>
        </p:nvGrpSpPr>
        <p:grpSpPr>
          <a:xfrm>
            <a:off x="377354" y="1391210"/>
            <a:ext cx="5089680" cy="5913396"/>
            <a:chOff x="179280" y="1646280"/>
            <a:chExt cx="5089680" cy="5521969"/>
          </a:xfrm>
        </p:grpSpPr>
        <p:sp>
          <p:nvSpPr>
            <p:cNvPr id="182" name="CustomShape 1"/>
            <p:cNvSpPr/>
            <p:nvPr/>
          </p:nvSpPr>
          <p:spPr>
            <a:xfrm>
              <a:off x="179280" y="1646280"/>
              <a:ext cx="5089680" cy="5521969"/>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 アントル・ドゥー・メール</a:t>
              </a:r>
              <a:endParaRPr lang="ja-JP" sz="1300" dirty="0">
                <a:latin typeface="MS Mincho"/>
              </a:endParaRP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76923C"/>
                  </a:solidFill>
                  <a:latin typeface="MS Mincho"/>
                  <a:cs typeface="MS Mincho"/>
                </a:rPr>
                <a:t>収穫：</a:t>
              </a:r>
              <a:r>
                <a:rPr lang="ja-JP" sz="1200" dirty="0">
                  <a:solidFill>
                    <a:srgbClr val="000000"/>
                  </a:solidFill>
                  <a:latin typeface="MS Mincho"/>
                  <a:cs typeface="MS Mincho"/>
                </a:rPr>
                <a:t>涼しい朝のうちに機械にて</a:t>
              </a:r>
              <a:endParaRPr lang="ja-JP" dirty="0">
                <a:latin typeface="MS Mincho"/>
              </a:endParaRPr>
            </a:p>
            <a:p>
              <a:pPr algn="just">
                <a:lnSpc>
                  <a:spcPct val="150000"/>
                </a:lnSpc>
              </a:pPr>
              <a:r>
                <a:rPr lang="ja-JP" sz="1200" dirty="0">
                  <a:solidFill>
                    <a:srgbClr val="76923C"/>
                  </a:solidFill>
                  <a:latin typeface="MS Mincho"/>
                  <a:cs typeface="MS Mincho"/>
                </a:rPr>
                <a:t>マセラシオン：</a:t>
              </a:r>
              <a:r>
                <a:rPr lang="ja-JP" sz="1200" dirty="0">
                  <a:solidFill>
                    <a:srgbClr val="000000"/>
                  </a:solidFill>
                  <a:latin typeface="MS Mincho"/>
                  <a:cs typeface="MS Mincho"/>
                </a:rPr>
                <a:t>ぶどうの成熟度によって数時間のマセラシオン・ぺリキュレール（果皮からの抽出）を実施し、圧搾。</a:t>
              </a:r>
            </a:p>
            <a:p>
              <a:pPr algn="just">
                <a:lnSpc>
                  <a:spcPct val="150000"/>
                </a:lnSpc>
              </a:pPr>
              <a:r>
                <a:rPr lang="ja-JP" sz="1200" dirty="0">
                  <a:solidFill>
                    <a:srgbClr val="76923C"/>
                  </a:solidFill>
                  <a:latin typeface="MS Mincho"/>
                  <a:cs typeface="MS Mincho"/>
                </a:rPr>
                <a:t>発酵：</a:t>
              </a:r>
              <a:r>
                <a:rPr lang="ja-JP" sz="1200" dirty="0">
                  <a:solidFill>
                    <a:srgbClr val="000000"/>
                  </a:solidFill>
                  <a:latin typeface="MS Mincho"/>
                  <a:cs typeface="MS Mincho"/>
                </a:rPr>
                <a:t>低温（12℃）にてアルコール発酵を開始。徐々に温度が上昇し、</a:t>
              </a:r>
              <a:r>
                <a:rPr lang="ja-JP" dirty="0">
                  <a:latin typeface="MS Mincho"/>
                  <a:cs typeface="MS Mincho"/>
                </a:rPr>
                <a:t> </a:t>
              </a:r>
              <a:r>
                <a:rPr lang="ja-JP" sz="1200" dirty="0">
                  <a:solidFill>
                    <a:srgbClr val="000000"/>
                  </a:solidFill>
                  <a:latin typeface="MS Mincho"/>
                  <a:cs typeface="MS Mincho"/>
                </a:rPr>
                <a:t>20℃にて発酵終了</a:t>
              </a:r>
            </a:p>
            <a:p>
              <a:pPr algn="just">
                <a:lnSpc>
                  <a:spcPct val="150000"/>
                </a:lnSpc>
              </a:pPr>
              <a:r>
                <a:rPr lang="ja-JP" sz="1200" dirty="0">
                  <a:solidFill>
                    <a:srgbClr val="76923C"/>
                  </a:solidFill>
                  <a:latin typeface="MS Mincho"/>
                  <a:cs typeface="MS Mincho"/>
                </a:rPr>
                <a:t>熟成：</a:t>
              </a:r>
              <a:r>
                <a:rPr lang="ja-JP" sz="1200" dirty="0">
                  <a:solidFill>
                    <a:srgbClr val="000000"/>
                  </a:solidFill>
                  <a:latin typeface="MS Mincho"/>
                  <a:cs typeface="MS Mincho"/>
                </a:rPr>
                <a:t>  温度制御ステンレスタンクでのシュール・リ製法</a:t>
              </a:r>
              <a:endParaRPr lang="ja-JP" sz="1200" dirty="0">
                <a:solidFill>
                  <a:srgbClr val="000000"/>
                </a:solidFill>
                <a:latin typeface="MS Mincho"/>
                <a:ea typeface="MS Mincho"/>
              </a:endParaRPr>
            </a:p>
            <a:p>
              <a:pPr algn="just">
                <a:lnSpc>
                  <a:spcPct val="150000"/>
                </a:lnSpc>
              </a:pPr>
              <a:r>
                <a:rPr lang="ja-JP" sz="1200" dirty="0">
                  <a:solidFill>
                    <a:srgbClr val="76923C"/>
                  </a:solidFill>
                  <a:latin typeface="MS Mincho"/>
                  <a:cs typeface="MS Mincho"/>
                </a:rPr>
                <a:t>平均年間生産本数：</a:t>
              </a:r>
              <a:r>
                <a:rPr lang="ja-JP" sz="1200" dirty="0">
                  <a:solidFill>
                    <a:srgbClr val="000000"/>
                  </a:solidFill>
                  <a:latin typeface="MS Mincho"/>
                  <a:cs typeface="MS Mincho"/>
                </a:rPr>
                <a:t>135,000 本</a:t>
              </a:r>
            </a:p>
            <a:p>
              <a:pPr algn="just">
                <a:lnSpc>
                  <a:spcPct val="150000"/>
                </a:lnSpc>
              </a:pPr>
              <a:r>
                <a:rPr lang="ja-JP" sz="1200" dirty="0">
                  <a:solidFill>
                    <a:srgbClr val="76923C"/>
                  </a:solidFill>
                  <a:latin typeface="MS Mincho"/>
                  <a:cs typeface="MS Mincho"/>
                </a:rPr>
                <a:t>ウノローグ：</a:t>
              </a:r>
              <a:r>
                <a:rPr lang="ja-JP" sz="1200" dirty="0">
                  <a:solidFill>
                    <a:srgbClr val="000000"/>
                  </a:solidFill>
                  <a:latin typeface="MS Mincho"/>
                  <a:cs typeface="MS Mincho"/>
                </a:rPr>
                <a:t>ジェレミ・デュクール</a:t>
              </a:r>
              <a:r>
                <a:rPr lang="ja-JP" dirty="0">
                  <a:latin typeface="MS Mincho"/>
                  <a:cs typeface="MS Mincho"/>
                </a:rPr>
                <a:t> </a:t>
              </a:r>
              <a:endParaRPr lang="ja-JP" dirty="0">
                <a:latin typeface="MS Mincho"/>
              </a:endParaRPr>
            </a:p>
            <a:p>
              <a:pPr algn="just">
                <a:lnSpc>
                  <a:spcPct val="125000"/>
                </a:lnSpc>
              </a:pPr>
              <a:endParaRPr lang="ja-JP" sz="1300" dirty="0">
                <a:solidFill>
                  <a:srgbClr val="000000"/>
                </a:solidFill>
                <a:latin typeface="MS Mincho"/>
                <a:ea typeface="MS Mincho"/>
              </a:endParaRPr>
            </a:p>
            <a:p>
              <a:pPr algn="just">
                <a:lnSpc>
                  <a:spcPct val="125000"/>
                </a:lnSpc>
              </a:pPr>
              <a:r>
                <a:rPr lang="ja-JP" sz="1300" b="1" dirty="0">
                  <a:solidFill>
                    <a:srgbClr val="000000"/>
                  </a:solidFill>
                  <a:latin typeface="MS Mincho"/>
                  <a:cs typeface="MS Mincho"/>
                </a:rPr>
                <a:t>テイスティング</a:t>
              </a:r>
              <a:endParaRPr lang="ja-JP" b="1"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76923C"/>
                  </a:solidFill>
                  <a:latin typeface="MS Mincho"/>
                  <a:cs typeface="MS Mincho"/>
                </a:rPr>
                <a:t>色調：</a:t>
              </a:r>
              <a:r>
                <a:rPr lang="ja-JP" sz="1200" dirty="0">
                  <a:solidFill>
                    <a:srgbClr val="000000"/>
                  </a:solidFill>
                  <a:latin typeface="MS Mincho"/>
                  <a:cs typeface="MS Mincho"/>
                </a:rPr>
                <a:t>緑がかった淡いイエロー</a:t>
              </a:r>
              <a:endParaRPr lang="ja-JP" dirty="0">
                <a:latin typeface="MS Mincho"/>
              </a:endParaRPr>
            </a:p>
            <a:p>
              <a:pPr algn="just">
                <a:lnSpc>
                  <a:spcPct val="150000"/>
                </a:lnSpc>
              </a:pPr>
              <a:r>
                <a:rPr lang="ja-JP" sz="1200" dirty="0">
                  <a:solidFill>
                    <a:srgbClr val="76923C"/>
                  </a:solidFill>
                  <a:latin typeface="MS Mincho"/>
                  <a:cs typeface="MS Mincho"/>
                </a:rPr>
                <a:t>香り：</a:t>
              </a:r>
              <a:r>
                <a:rPr lang="ja-JP" sz="1200" dirty="0">
                  <a:solidFill>
                    <a:srgbClr val="000000"/>
                  </a:solidFill>
                  <a:latin typeface="MS Mincho"/>
                  <a:cs typeface="MS Mincho"/>
                </a:rPr>
                <a:t>白い花と柑橘類</a:t>
              </a:r>
              <a:endParaRPr lang="ja-JP" dirty="0">
                <a:latin typeface="MS Mincho"/>
              </a:endParaRPr>
            </a:p>
            <a:p>
              <a:pPr algn="just">
                <a:lnSpc>
                  <a:spcPct val="150000"/>
                </a:lnSpc>
              </a:pPr>
              <a:r>
                <a:rPr lang="ja-JP" sz="1200" dirty="0">
                  <a:solidFill>
                    <a:srgbClr val="76923C"/>
                  </a:solidFill>
                  <a:latin typeface="MS Mincho"/>
                  <a:cs typeface="MS Mincho"/>
                </a:rPr>
                <a:t>味わい：</a:t>
              </a:r>
              <a:r>
                <a:rPr lang="ja-JP" sz="1200" dirty="0">
                  <a:solidFill>
                    <a:srgbClr val="000000"/>
                  </a:solidFill>
                  <a:latin typeface="MS Mincho"/>
                  <a:cs typeface="MS Mincho"/>
                </a:rPr>
                <a:t>花の風味とのバランスが良い。上品な余韻</a:t>
              </a:r>
              <a:endParaRPr lang="ja-JP" dirty="0">
                <a:latin typeface="MS Mincho"/>
              </a:endParaRPr>
            </a:p>
            <a:p>
              <a:pPr algn="just">
                <a:lnSpc>
                  <a:spcPct val="150000"/>
                </a:lnSpc>
              </a:pPr>
              <a:r>
                <a:rPr lang="ja-JP" sz="1200" dirty="0">
                  <a:solidFill>
                    <a:srgbClr val="76923C"/>
                  </a:solidFill>
                  <a:latin typeface="MS Mincho"/>
                  <a:cs typeface="MS Mincho"/>
                </a:rPr>
                <a:t>フードペアリング：</a:t>
              </a:r>
              <a:r>
                <a:rPr lang="ja-JP" sz="1200" dirty="0">
                  <a:solidFill>
                    <a:srgbClr val="000000"/>
                  </a:solidFill>
                  <a:latin typeface="MS Mincho"/>
                  <a:cs typeface="MS Mincho"/>
                </a:rPr>
                <a:t>アペリティフとして。魚、魚介類</a:t>
              </a:r>
              <a:endParaRPr lang="ja-JP" dirty="0">
                <a:latin typeface="MS Mincho"/>
              </a:endParaRPr>
            </a:p>
          </p:txBody>
        </p:sp>
        <p:sp>
          <p:nvSpPr>
            <p:cNvPr id="187" name="Line 3"/>
            <p:cNvSpPr/>
            <p:nvPr/>
          </p:nvSpPr>
          <p:spPr>
            <a:xfrm>
              <a:off x="183884" y="2201682"/>
              <a:ext cx="4887720" cy="1800"/>
            </a:xfrm>
            <a:prstGeom prst="line">
              <a:avLst/>
            </a:prstGeom>
            <a:ln w="9360">
              <a:solidFill>
                <a:srgbClr val="808080"/>
              </a:solidFill>
              <a:round/>
            </a:ln>
          </p:spPr>
        </p:sp>
        <p:sp>
          <p:nvSpPr>
            <p:cNvPr id="188" name="Line 4"/>
            <p:cNvSpPr/>
            <p:nvPr/>
          </p:nvSpPr>
          <p:spPr>
            <a:xfrm>
              <a:off x="179280" y="5221627"/>
              <a:ext cx="4887720" cy="1800"/>
            </a:xfrm>
            <a:prstGeom prst="line">
              <a:avLst/>
            </a:prstGeom>
            <a:ln w="9360">
              <a:solidFill>
                <a:srgbClr val="808080"/>
              </a:solidFill>
              <a:round/>
            </a:ln>
          </p:spPr>
        </p:sp>
      </p:grpSp>
      <p:sp>
        <p:nvSpPr>
          <p:cNvPr id="11" name="CustomShape 1"/>
          <p:cNvSpPr/>
          <p:nvPr/>
        </p:nvSpPr>
        <p:spPr>
          <a:xfrm>
            <a:off x="9080280" y="2863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29759" t="35554" r="30235" b="30156"/>
          <a:stretch/>
        </p:blipFill>
        <p:spPr>
          <a:xfrm>
            <a:off x="7133820" y="2563979"/>
            <a:ext cx="3612686" cy="4644882"/>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288" y="976320"/>
            <a:ext cx="4680000" cy="7020000"/>
          </a:xfrm>
          <a:prstGeom prst="rect">
            <a:avLst/>
          </a:prstGeom>
        </p:spPr>
      </p:pic>
      <p:grpSp>
        <p:nvGrpSpPr>
          <p:cNvPr id="15" name="Groupe 14">
            <a:extLst>
              <a:ext uri="{FF2B5EF4-FFF2-40B4-BE49-F238E27FC236}">
                <a16:creationId xmlns:a16="http://schemas.microsoft.com/office/drawing/2014/main" id="{52989D72-136E-46EC-93DA-03A096C0F978}"/>
              </a:ext>
            </a:extLst>
          </p:cNvPr>
          <p:cNvGrpSpPr/>
          <p:nvPr/>
        </p:nvGrpSpPr>
        <p:grpSpPr>
          <a:xfrm>
            <a:off x="249120" y="-444600"/>
            <a:ext cx="8027090" cy="1800360"/>
            <a:chOff x="249120" y="-444600"/>
            <a:chExt cx="8027090" cy="1800360"/>
          </a:xfrm>
        </p:grpSpPr>
        <p:pic>
          <p:nvPicPr>
            <p:cNvPr id="16" name="Image 15">
              <a:extLst>
                <a:ext uri="{FF2B5EF4-FFF2-40B4-BE49-F238E27FC236}">
                  <a16:creationId xmlns:a16="http://schemas.microsoft.com/office/drawing/2014/main" id="{9C4B9033-B44A-4BBF-880A-8BD347368FDA}"/>
                </a:ext>
              </a:extLst>
            </p:cNvPr>
            <p:cNvPicPr/>
            <p:nvPr/>
          </p:nvPicPr>
          <p:blipFill>
            <a:blip r:embed="rId5" cstate="print"/>
            <a:stretch>
              <a:fillRect/>
            </a:stretch>
          </p:blipFill>
          <p:spPr>
            <a:xfrm>
              <a:off x="249120" y="-444600"/>
              <a:ext cx="4346640" cy="1800360"/>
            </a:xfrm>
            <a:prstGeom prst="rect">
              <a:avLst/>
            </a:prstGeom>
          </p:spPr>
        </p:pic>
        <p:sp>
          <p:nvSpPr>
            <p:cNvPr id="17" name="Rectangle 16">
              <a:extLst>
                <a:ext uri="{FF2B5EF4-FFF2-40B4-BE49-F238E27FC236}">
                  <a16:creationId xmlns:a16="http://schemas.microsoft.com/office/drawing/2014/main" id="{E92F4873-F320-44D3-B93E-696EA67D5C3D}"/>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9" name="Image 188"/>
          <p:cNvPicPr/>
          <p:nvPr/>
        </p:nvPicPr>
        <p:blipFill>
          <a:blip r:embed="rId2" cstate="print"/>
          <a:stretch>
            <a:fillRect/>
          </a:stretch>
        </p:blipFill>
        <p:spPr>
          <a:xfrm>
            <a:off x="0" y="0"/>
            <a:ext cx="10694880" cy="979560"/>
          </a:xfrm>
          <a:prstGeom prst="rect">
            <a:avLst/>
          </a:prstGeom>
        </p:spPr>
      </p:pic>
      <p:grpSp>
        <p:nvGrpSpPr>
          <p:cNvPr id="10" name="Groupe 9"/>
          <p:cNvGrpSpPr/>
          <p:nvPr/>
        </p:nvGrpSpPr>
        <p:grpSpPr>
          <a:xfrm>
            <a:off x="161330" y="1439684"/>
            <a:ext cx="5185390" cy="5483425"/>
            <a:chOff x="161330" y="1582559"/>
            <a:chExt cx="5185390" cy="5483425"/>
          </a:xfrm>
        </p:grpSpPr>
        <p:sp>
          <p:nvSpPr>
            <p:cNvPr id="193" name="CustomShape 2"/>
            <p:cNvSpPr/>
            <p:nvPr/>
          </p:nvSpPr>
          <p:spPr>
            <a:xfrm>
              <a:off x="255600" y="1582559"/>
              <a:ext cx="5091120" cy="548342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AOCボルドー（ロゼ）</a:t>
              </a:r>
              <a:endParaRPr lang="ja-JP" sz="1300" dirty="0">
                <a:latin typeface="MS Mincho"/>
              </a:endParaRPr>
            </a:p>
            <a:p>
              <a:pPr algn="just">
                <a:lnSpc>
                  <a:spcPct val="150000"/>
                </a:lnSpc>
              </a:pPr>
              <a:r>
                <a:rPr lang="ja-JP" sz="1300" dirty="0">
                  <a:solidFill>
                    <a:srgbClr val="000000"/>
                  </a:solidFill>
                  <a:latin typeface="MS Mincho"/>
                  <a:cs typeface="MS Mincho"/>
                </a:rPr>
                <a:t>醸造</a:t>
              </a:r>
            </a:p>
            <a:p>
              <a:pPr algn="just"/>
              <a:endParaRPr lang="ja-JP" sz="1200" dirty="0">
                <a:solidFill>
                  <a:srgbClr val="FF6699"/>
                </a:solidFill>
                <a:latin typeface="MS Mincho"/>
                <a:ea typeface="MS Mincho"/>
              </a:endParaRPr>
            </a:p>
            <a:p>
              <a:pPr algn="just">
                <a:lnSpc>
                  <a:spcPct val="150000"/>
                </a:lnSpc>
              </a:pPr>
              <a:r>
                <a:rPr lang="ja-JP" sz="1200" dirty="0">
                  <a:solidFill>
                    <a:srgbClr val="FF6699"/>
                  </a:solidFill>
                  <a:latin typeface="MS Mincho"/>
                  <a:cs typeface="MS Mincho"/>
                </a:rPr>
                <a:t>収穫：</a:t>
              </a:r>
              <a:r>
                <a:rPr lang="ja-JP" sz="1200" dirty="0">
                  <a:solidFill>
                    <a:srgbClr val="000000"/>
                  </a:solidFill>
                  <a:latin typeface="MS Mincho"/>
                  <a:cs typeface="MS Mincho"/>
                </a:rPr>
                <a:t>涼しい朝のうちに機械にて</a:t>
              </a:r>
            </a:p>
            <a:p>
              <a:pPr algn="just">
                <a:lnSpc>
                  <a:spcPct val="150000"/>
                </a:lnSpc>
              </a:pPr>
              <a:r>
                <a:rPr lang="ja-JP" sz="1200" dirty="0">
                  <a:solidFill>
                    <a:srgbClr val="FF6699"/>
                  </a:solidFill>
                  <a:latin typeface="MS Mincho"/>
                  <a:cs typeface="MS Mincho"/>
                </a:rPr>
                <a:t>マセラシオン：</a:t>
              </a:r>
              <a:r>
                <a:rPr lang="ja-JP" sz="1200" dirty="0">
                  <a:solidFill>
                    <a:srgbClr val="000000"/>
                  </a:solidFill>
                  <a:latin typeface="MS Mincho"/>
                  <a:cs typeface="MS Mincho"/>
                </a:rPr>
                <a:t>ぶどうの成熟状態によって数時間のマセラシオン・ぺリキュレール（果皮浸漬）を実施したあと圧搾</a:t>
              </a:r>
            </a:p>
            <a:p>
              <a:pPr algn="just">
                <a:lnSpc>
                  <a:spcPct val="150000"/>
                </a:lnSpc>
              </a:pPr>
              <a:r>
                <a:rPr lang="ja-JP" sz="1200" dirty="0">
                  <a:solidFill>
                    <a:srgbClr val="FF6699"/>
                  </a:solidFill>
                  <a:latin typeface="MS Mincho"/>
                  <a:cs typeface="MS Mincho"/>
                </a:rPr>
                <a:t>発酵：</a:t>
              </a:r>
              <a:r>
                <a:rPr lang="ja-JP" sz="1200" dirty="0">
                  <a:solidFill>
                    <a:srgbClr val="000000"/>
                  </a:solidFill>
                  <a:latin typeface="MS Mincho"/>
                  <a:cs typeface="MS Mincho"/>
                </a:rPr>
                <a:t>低温（12℃）にてアルコール発酵を開始。徐々に温度が上昇し、20℃にて発酵終了</a:t>
              </a:r>
              <a:endParaRPr lang="ja-JP" sz="1200" dirty="0">
                <a:latin typeface="MS Mincho"/>
              </a:endParaRPr>
            </a:p>
            <a:p>
              <a:pPr algn="just">
                <a:lnSpc>
                  <a:spcPct val="150000"/>
                </a:lnSpc>
              </a:pPr>
              <a:r>
                <a:rPr lang="ja-JP" sz="1200" dirty="0">
                  <a:solidFill>
                    <a:srgbClr val="FF6699"/>
                  </a:solidFill>
                  <a:latin typeface="MS Mincho"/>
                  <a:cs typeface="MS Mincho"/>
                </a:rPr>
                <a:t>熟成：</a:t>
              </a:r>
              <a:r>
                <a:rPr lang="ja-JP" dirty="0">
                  <a:latin typeface="MS Mincho"/>
                  <a:cs typeface="MS Mincho"/>
                </a:rPr>
                <a:t> </a:t>
              </a:r>
              <a:r>
                <a:rPr lang="ja-JP" sz="1200" dirty="0">
                  <a:solidFill>
                    <a:srgbClr val="000000"/>
                  </a:solidFill>
                  <a:latin typeface="MS Mincho"/>
                  <a:cs typeface="MS Mincho"/>
                </a:rPr>
                <a:t>温度制御ステンレスタンクでシュール・リによる熟成</a:t>
              </a:r>
              <a:endParaRPr lang="ja-JP" sz="1200" dirty="0">
                <a:latin typeface="MS Mincho"/>
              </a:endParaRPr>
            </a:p>
            <a:p>
              <a:pPr algn="just">
                <a:lnSpc>
                  <a:spcPct val="150000"/>
                </a:lnSpc>
              </a:pPr>
              <a:r>
                <a:rPr lang="ja-JP" sz="1200" dirty="0">
                  <a:solidFill>
                    <a:srgbClr val="FF6699"/>
                  </a:solidFill>
                  <a:latin typeface="MS Mincho"/>
                  <a:cs typeface="MS Mincho"/>
                </a:rPr>
                <a:t>平均年間生産本数：</a:t>
              </a:r>
              <a:r>
                <a:rPr lang="ja-JP" sz="1200" dirty="0">
                  <a:solidFill>
                    <a:srgbClr val="000000"/>
                  </a:solidFill>
                  <a:latin typeface="MS Mincho"/>
                  <a:cs typeface="MS Mincho"/>
                </a:rPr>
                <a:t>22,000 本</a:t>
              </a:r>
              <a:endParaRPr lang="ja-JP" sz="1200" dirty="0">
                <a:latin typeface="MS Mincho"/>
              </a:endParaRPr>
            </a:p>
            <a:p>
              <a:pPr algn="just">
                <a:lnSpc>
                  <a:spcPct val="150000"/>
                </a:lnSpc>
              </a:pPr>
              <a:r>
                <a:rPr lang="ja-JP" altLang="fr-FR" sz="1200" dirty="0">
                  <a:solidFill>
                    <a:srgbClr val="FF6699"/>
                  </a:solidFill>
                  <a:latin typeface="MS Mincho"/>
                  <a:cs typeface="MS Mincho"/>
                </a:rPr>
                <a:t>ウノローグ</a:t>
              </a:r>
              <a:r>
                <a:rPr lang="ja-JP" sz="1200" dirty="0">
                  <a:solidFill>
                    <a:srgbClr val="FF6699"/>
                  </a:solidFill>
                  <a:latin typeface="MS Mincho"/>
                  <a:cs typeface="MS Mincho"/>
                </a:rPr>
                <a:t>：</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 </a:t>
              </a:r>
            </a:p>
            <a:p>
              <a:pPr algn="just">
                <a:lnSpc>
                  <a:spcPct val="150000"/>
                </a:lnSpc>
              </a:pPr>
              <a:endParaRPr lang="ja-JP" sz="1200" dirty="0">
                <a:solidFill>
                  <a:srgbClr val="000000"/>
                </a:solidFill>
                <a:latin typeface="MS Mincho"/>
                <a:ea typeface="MS Mincho"/>
              </a:endParaRPr>
            </a:p>
            <a:p>
              <a:pPr algn="just">
                <a:lnSpc>
                  <a:spcPct val="150000"/>
                </a:lnSpc>
              </a:pPr>
              <a:r>
                <a:rPr lang="ja-JP" sz="1300" dirty="0">
                  <a:solidFill>
                    <a:srgbClr val="000000"/>
                  </a:solidFill>
                  <a:latin typeface="MS Mincho"/>
                  <a:cs typeface="MS Mincho"/>
                </a:rPr>
                <a:t>テイスティング</a:t>
              </a:r>
            </a:p>
            <a:p>
              <a:pPr algn="just"/>
              <a:endParaRPr lang="ja-JP" sz="1200" dirty="0">
                <a:solidFill>
                  <a:srgbClr val="FF6699"/>
                </a:solidFill>
                <a:latin typeface="MS Mincho"/>
                <a:ea typeface="MS Mincho"/>
              </a:endParaRPr>
            </a:p>
            <a:p>
              <a:pPr algn="just">
                <a:lnSpc>
                  <a:spcPct val="150000"/>
                </a:lnSpc>
              </a:pPr>
              <a:r>
                <a:rPr lang="ja-JP" sz="1200" dirty="0">
                  <a:solidFill>
                    <a:srgbClr val="FF6699"/>
                  </a:solidFill>
                  <a:latin typeface="MS Mincho"/>
                  <a:cs typeface="MS Mincho"/>
                </a:rPr>
                <a:t>色調：</a:t>
              </a:r>
              <a:r>
                <a:rPr lang="ja-JP" sz="1200" dirty="0">
                  <a:solidFill>
                    <a:srgbClr val="000000"/>
                  </a:solidFill>
                  <a:latin typeface="MS Mincho"/>
                  <a:cs typeface="MS Mincho"/>
                </a:rPr>
                <a:t>輝きのあるチェリーピンク </a:t>
              </a:r>
            </a:p>
            <a:p>
              <a:pPr algn="just">
                <a:lnSpc>
                  <a:spcPct val="150000"/>
                </a:lnSpc>
              </a:pPr>
              <a:r>
                <a:rPr lang="ja-JP" sz="1200" dirty="0">
                  <a:solidFill>
                    <a:srgbClr val="FF6699"/>
                  </a:solidFill>
                  <a:latin typeface="MS Mincho"/>
                  <a:cs typeface="MS Mincho"/>
                </a:rPr>
                <a:t>香り：</a:t>
              </a:r>
              <a:r>
                <a:rPr lang="ja-JP" sz="1200" dirty="0">
                  <a:latin typeface="MS Mincho"/>
                  <a:cs typeface="MS Mincho"/>
                </a:rPr>
                <a:t>さくらんぼの凝縮したアロマと、繊細な花の香り</a:t>
              </a:r>
            </a:p>
            <a:p>
              <a:pPr algn="just">
                <a:lnSpc>
                  <a:spcPct val="150000"/>
                </a:lnSpc>
              </a:pPr>
              <a:r>
                <a:rPr lang="ja-JP" sz="1200" dirty="0">
                  <a:solidFill>
                    <a:srgbClr val="FF6699"/>
                  </a:solidFill>
                  <a:latin typeface="MS Mincho"/>
                  <a:cs typeface="MS Mincho"/>
                </a:rPr>
                <a:t>味わい：</a:t>
              </a:r>
              <a:r>
                <a:rPr lang="ja-JP" sz="1200" dirty="0">
                  <a:solidFill>
                    <a:srgbClr val="000000"/>
                  </a:solidFill>
                  <a:latin typeface="MS Mincho"/>
                  <a:cs typeface="MS Mincho"/>
                </a:rPr>
                <a:t>明快なアタック、調和のとれた余韻</a:t>
              </a:r>
            </a:p>
            <a:p>
              <a:pPr algn="just">
                <a:lnSpc>
                  <a:spcPct val="150000"/>
                </a:lnSpc>
              </a:pPr>
              <a:r>
                <a:rPr lang="ja-JP" sz="1200" dirty="0">
                  <a:solidFill>
                    <a:srgbClr val="FF6699"/>
                  </a:solidFill>
                  <a:latin typeface="MS Mincho"/>
                  <a:cs typeface="MS Mincho"/>
                </a:rPr>
                <a:t>フードペアリング：</a:t>
              </a:r>
              <a:r>
                <a:rPr lang="ja-JP" sz="1200" dirty="0">
                  <a:solidFill>
                    <a:srgbClr val="000000"/>
                  </a:solidFill>
                  <a:latin typeface="MS Mincho"/>
                  <a:cs typeface="MS Mincho"/>
                </a:rPr>
                <a:t>アペリティフとして、シャルキュトリー、魚、ピザ、鶏肉</a:t>
              </a:r>
            </a:p>
            <a:p>
              <a:pPr algn="just">
                <a:lnSpc>
                  <a:spcPct val="150000"/>
                </a:lnSpc>
              </a:pPr>
              <a:endParaRPr lang="ja-JP" sz="1200" dirty="0">
                <a:latin typeface="MS Mincho"/>
              </a:endParaRPr>
            </a:p>
          </p:txBody>
        </p:sp>
        <p:sp>
          <p:nvSpPr>
            <p:cNvPr id="195" name="Line 3"/>
            <p:cNvSpPr/>
            <p:nvPr/>
          </p:nvSpPr>
          <p:spPr>
            <a:xfrm>
              <a:off x="345246" y="2279639"/>
              <a:ext cx="4887720" cy="0"/>
            </a:xfrm>
            <a:prstGeom prst="line">
              <a:avLst/>
            </a:prstGeom>
            <a:ln w="9360">
              <a:solidFill>
                <a:srgbClr val="808080"/>
              </a:solidFill>
              <a:round/>
            </a:ln>
          </p:spPr>
        </p:sp>
        <p:sp>
          <p:nvSpPr>
            <p:cNvPr id="196" name="Line 4"/>
            <p:cNvSpPr/>
            <p:nvPr/>
          </p:nvSpPr>
          <p:spPr>
            <a:xfrm>
              <a:off x="161330" y="5362872"/>
              <a:ext cx="4887720" cy="0"/>
            </a:xfrm>
            <a:prstGeom prst="line">
              <a:avLst/>
            </a:prstGeom>
            <a:ln w="9360">
              <a:solidFill>
                <a:srgbClr val="808080"/>
              </a:solidFill>
              <a:round/>
            </a:ln>
          </p:spPr>
        </p:sp>
      </p:grpSp>
      <p:sp>
        <p:nvSpPr>
          <p:cNvPr id="11" name="CustomShape 1"/>
          <p:cNvSpPr/>
          <p:nvPr/>
        </p:nvSpPr>
        <p:spPr>
          <a:xfrm>
            <a:off x="9108635" y="354277"/>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29713" t="35575" r="28852" b="30134"/>
          <a:stretch/>
        </p:blipFill>
        <p:spPr>
          <a:xfrm>
            <a:off x="7195331" y="1858954"/>
            <a:ext cx="3741711" cy="4644883"/>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760" y="1093739"/>
            <a:ext cx="4253308" cy="6379963"/>
          </a:xfrm>
          <a:prstGeom prst="rect">
            <a:avLst/>
          </a:prstGeom>
        </p:spPr>
      </p:pic>
      <p:grpSp>
        <p:nvGrpSpPr>
          <p:cNvPr id="15" name="Groupe 14">
            <a:extLst>
              <a:ext uri="{FF2B5EF4-FFF2-40B4-BE49-F238E27FC236}">
                <a16:creationId xmlns:a16="http://schemas.microsoft.com/office/drawing/2014/main" id="{F7EFC540-8CEC-4506-8560-DF0E738D107A}"/>
              </a:ext>
            </a:extLst>
          </p:cNvPr>
          <p:cNvGrpSpPr/>
          <p:nvPr/>
        </p:nvGrpSpPr>
        <p:grpSpPr>
          <a:xfrm>
            <a:off x="249120" y="-444600"/>
            <a:ext cx="8027090" cy="1800360"/>
            <a:chOff x="249120" y="-444600"/>
            <a:chExt cx="8027090" cy="1800360"/>
          </a:xfrm>
        </p:grpSpPr>
        <p:pic>
          <p:nvPicPr>
            <p:cNvPr id="16" name="Image 15">
              <a:extLst>
                <a:ext uri="{FF2B5EF4-FFF2-40B4-BE49-F238E27FC236}">
                  <a16:creationId xmlns:a16="http://schemas.microsoft.com/office/drawing/2014/main" id="{16B53D15-2A9A-4F5A-93FA-4045B4894E26}"/>
                </a:ext>
              </a:extLst>
            </p:cNvPr>
            <p:cNvPicPr/>
            <p:nvPr/>
          </p:nvPicPr>
          <p:blipFill>
            <a:blip r:embed="rId5" cstate="print"/>
            <a:stretch>
              <a:fillRect/>
            </a:stretch>
          </p:blipFill>
          <p:spPr>
            <a:xfrm>
              <a:off x="249120" y="-444600"/>
              <a:ext cx="4346640" cy="1800360"/>
            </a:xfrm>
            <a:prstGeom prst="rect">
              <a:avLst/>
            </a:prstGeom>
          </p:spPr>
        </p:pic>
        <p:sp>
          <p:nvSpPr>
            <p:cNvPr id="17" name="Rectangle 16">
              <a:extLst>
                <a:ext uri="{FF2B5EF4-FFF2-40B4-BE49-F238E27FC236}">
                  <a16:creationId xmlns:a16="http://schemas.microsoft.com/office/drawing/2014/main" id="{B3C9AF29-7159-46D7-92BA-A5B98706F405}"/>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rveur\commun\Chloé\Couverture.jpg"/>
          <p:cNvPicPr>
            <a:picLocks noChangeAspect="1" noChangeArrowheads="1"/>
          </p:cNvPicPr>
          <p:nvPr/>
        </p:nvPicPr>
        <p:blipFill>
          <a:blip r:embed="rId2" cstate="print"/>
          <a:srcRect/>
          <a:stretch>
            <a:fillRect/>
          </a:stretch>
        </p:blipFill>
        <p:spPr bwMode="auto">
          <a:xfrm>
            <a:off x="0" y="0"/>
            <a:ext cx="10702851" cy="756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1497</Words>
  <Application>Microsoft Office PowerPoint</Application>
  <PresentationFormat>Personnalisé</PresentationFormat>
  <Paragraphs>96</Paragraphs>
  <Slides>8</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8</vt:i4>
      </vt:variant>
    </vt:vector>
  </HeadingPairs>
  <TitlesOfParts>
    <vt:vector size="21" baseType="lpstr">
      <vt:lpstr>DejaVu Sans</vt:lpstr>
      <vt:lpstr>MS Gothic</vt:lpstr>
      <vt:lpstr>MS Mincho</vt:lpstr>
      <vt:lpstr>StarSymbol</vt:lpstr>
      <vt:lpstr>Arial</vt:lpstr>
      <vt:lpstr>Franklin Gothic Book</vt:lpstr>
      <vt:lpstr>Perpetua</vt:lpstr>
      <vt:lpstr>Segoe UI</vt:lpstr>
      <vt:lpstr>Times New Roman</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nlecr</cp:lastModifiedBy>
  <cp:revision>28</cp:revision>
  <dcterms:modified xsi:type="dcterms:W3CDTF">2018-05-21T19:02:28Z</dcterms:modified>
</cp:coreProperties>
</file>