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0693400" cy="7561263"/>
  <p:notesSz cx="6858000" cy="9144000"/>
  <p:defaultTex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357" y="45"/>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8893"/>
            <a:ext cx="9089390" cy="1620771"/>
          </a:xfrm>
        </p:spPr>
        <p:txBody>
          <a:bodyPr/>
          <a:lstStyle/>
          <a:p>
            <a:r>
              <a:rPr lang="fr-FR"/>
              <a:t>Cliquez pour modifier le style du titre</a:t>
            </a:r>
          </a:p>
        </p:txBody>
      </p:sp>
      <p:sp>
        <p:nvSpPr>
          <p:cNvPr id="3" name="Sous-titr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67112" y="334306"/>
            <a:ext cx="2812588" cy="71131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5639" y="334306"/>
            <a:ext cx="8263250" cy="71131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2"/>
            <a:ext cx="9089390" cy="1501751"/>
          </a:xfrm>
        </p:spPr>
        <p:txBody>
          <a:bodyPr anchor="t"/>
          <a:lstStyle>
            <a:lvl1pPr algn="l">
              <a:defRPr sz="4600" b="1" cap="all"/>
            </a:lvl1pPr>
          </a:lstStyle>
          <a:p>
            <a:r>
              <a:rPr lang="fr-FR"/>
              <a:t>Cliquez pour modifier le style du titre</a:t>
            </a: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670" y="302801"/>
            <a:ext cx="9624060" cy="1260211"/>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Cliquez pour modifier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Cliquez pour modifier les styles du texte du masque</a:t>
            </a:r>
          </a:p>
        </p:txBody>
      </p:sp>
      <p:sp>
        <p:nvSpPr>
          <p:cNvPr id="6" name="Espace réservé du contenu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050"/>
            <a:ext cx="3518055" cy="1281214"/>
          </a:xfrm>
        </p:spPr>
        <p:txBody>
          <a:bodyPr anchor="b"/>
          <a:lstStyle>
            <a:lvl1pPr algn="l">
              <a:defRPr sz="2300" b="1"/>
            </a:lvl1pPr>
          </a:lstStyle>
          <a:p>
            <a:r>
              <a:rPr lang="fr-FR"/>
              <a:t>Cliquez pour modifier le style du titre</a:t>
            </a:r>
          </a:p>
        </p:txBody>
      </p:sp>
      <p:sp>
        <p:nvSpPr>
          <p:cNvPr id="3" name="Espace réservé du contenu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300" b="1"/>
            </a:lvl1pPr>
          </a:lstStyle>
          <a:p>
            <a:r>
              <a:rPr lang="fr-FR"/>
              <a:t>Cliquez pour modifier le style du titre</a:t>
            </a: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fr-F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1DC49B-48D4-43F8-9783-EFD7BF1A40C1}" type="datetimeFigureOut">
              <a:rPr lang="fr-FR" smtClean="0"/>
              <a:pPr/>
              <a:t>21/05/2018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fr-FR"/>
              <a:t>Cliquez pour modifier le style du titre</a:t>
            </a:r>
          </a:p>
        </p:txBody>
      </p:sp>
      <p:sp>
        <p:nvSpPr>
          <p:cNvPr id="3" name="Espace réservé du texte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FC1DC49B-48D4-43F8-9783-EFD7BF1A40C1}" type="datetimeFigureOut">
              <a:rPr lang="fr-FR" smtClean="0"/>
              <a:pPr/>
              <a:t>21/05/2018</a:t>
            </a:fld>
            <a:endParaRPr lang="fr-FR"/>
          </a:p>
        </p:txBody>
      </p:sp>
      <p:sp>
        <p:nvSpPr>
          <p:cNvPr id="5" name="Espace réservé du pied de page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9E3692DA-A49D-4821-B9CC-4089E68F586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stretch>
            <a:fillRect/>
          </a:stretch>
        </p:blipFill>
        <p:spPr>
          <a:xfrm>
            <a:off x="0" y="0"/>
            <a:ext cx="10694880" cy="976320"/>
          </a:xfrm>
          <a:prstGeom prst="rect">
            <a:avLst/>
          </a:prstGeom>
        </p:spPr>
      </p:pic>
      <p:sp>
        <p:nvSpPr>
          <p:cNvPr id="13" name="CustomShape 1"/>
          <p:cNvSpPr/>
          <p:nvPr/>
        </p:nvSpPr>
        <p:spPr>
          <a:xfrm>
            <a:off x="309600" y="1802161"/>
            <a:ext cx="6192720" cy="1966499"/>
          </a:xfrm>
          <a:prstGeom prst="rect">
            <a:avLst/>
          </a:prstGeom>
        </p:spPr>
        <p:txBody>
          <a:bodyPr/>
          <a:lstStyle/>
          <a:p>
            <a:pPr algn="just">
              <a:lnSpc>
                <a:spcPct val="150000"/>
              </a:lnSpc>
            </a:pPr>
            <a:r>
              <a:rPr lang="ja-JP" sz="1400" dirty="0">
                <a:latin typeface="MS Mincho"/>
                <a:cs typeface="MS Mincho"/>
              </a:rPr>
              <a:t>虫を捕まえたり花を摘んだりするのにぴったりの林や小道を歩いていると、湖には魚釣りをしている人がいて、周囲には緩やかな丘にぶどう畑が広がっている。このような田舎の風景を想像してみてください。</a:t>
            </a:r>
            <a:endParaRPr lang="ja-JP" sz="1400" dirty="0">
              <a:latin typeface="MS Mincho"/>
            </a:endParaRPr>
          </a:p>
          <a:p>
            <a:pPr algn="just">
              <a:lnSpc>
                <a:spcPct val="150000"/>
              </a:lnSpc>
            </a:pPr>
            <a:r>
              <a:rPr lang="ja-JP" sz="1400" dirty="0">
                <a:latin typeface="MS Mincho"/>
                <a:cs typeface="MS Mincho"/>
              </a:rPr>
              <a:t>シャトー・ブリオは、まさにこのような安らぎの場にあります。1980年、デュクール家がアントル・ドゥー・メールの中心にあるこのシャトーを購入し、ワイン作りを続けています。</a:t>
            </a:r>
            <a:endParaRPr lang="ja-JP" sz="1400" dirty="0">
              <a:latin typeface="MS Mincho"/>
            </a:endParaRPr>
          </a:p>
        </p:txBody>
      </p:sp>
      <p:pic>
        <p:nvPicPr>
          <p:cNvPr id="14" name="Image 13"/>
          <p:cNvPicPr/>
          <p:nvPr/>
        </p:nvPicPr>
        <p:blipFill>
          <a:blip r:embed="rId3"/>
          <a:stretch>
            <a:fillRect/>
          </a:stretch>
        </p:blipFill>
        <p:spPr>
          <a:xfrm>
            <a:off x="6781680" y="1594890"/>
            <a:ext cx="3511800" cy="2381040"/>
          </a:xfrm>
          <a:prstGeom prst="rect">
            <a:avLst/>
          </a:prstGeom>
        </p:spPr>
      </p:pic>
      <p:pic>
        <p:nvPicPr>
          <p:cNvPr id="15" name="Image 14"/>
          <p:cNvPicPr/>
          <p:nvPr/>
        </p:nvPicPr>
        <p:blipFill>
          <a:blip r:embed="rId4"/>
          <a:stretch>
            <a:fillRect/>
          </a:stretch>
        </p:blipFill>
        <p:spPr>
          <a:xfrm>
            <a:off x="3583080" y="4703760"/>
            <a:ext cx="3527280" cy="2381400"/>
          </a:xfrm>
          <a:prstGeom prst="rect">
            <a:avLst/>
          </a:prstGeom>
        </p:spPr>
      </p:pic>
      <p:pic>
        <p:nvPicPr>
          <p:cNvPr id="16" name="Image 15"/>
          <p:cNvPicPr/>
          <p:nvPr/>
        </p:nvPicPr>
        <p:blipFill>
          <a:blip r:embed="rId5"/>
          <a:stretch>
            <a:fillRect/>
          </a:stretch>
        </p:blipFill>
        <p:spPr>
          <a:xfrm>
            <a:off x="7497720" y="4703760"/>
            <a:ext cx="1554120" cy="2381400"/>
          </a:xfrm>
          <a:prstGeom prst="rect">
            <a:avLst/>
          </a:prstGeom>
        </p:spPr>
      </p:pic>
      <p:pic>
        <p:nvPicPr>
          <p:cNvPr id="17" name="Image 16"/>
          <p:cNvPicPr/>
          <p:nvPr/>
        </p:nvPicPr>
        <p:blipFill>
          <a:blip r:embed="rId6"/>
          <a:stretch>
            <a:fillRect/>
          </a:stretch>
        </p:blipFill>
        <p:spPr>
          <a:xfrm>
            <a:off x="1639800" y="4703760"/>
            <a:ext cx="1554120" cy="2381400"/>
          </a:xfrm>
          <a:prstGeom prst="rect">
            <a:avLst/>
          </a:prstGeom>
        </p:spPr>
      </p:pic>
      <p:grpSp>
        <p:nvGrpSpPr>
          <p:cNvPr id="3" name="Groupe 2">
            <a:extLst>
              <a:ext uri="{FF2B5EF4-FFF2-40B4-BE49-F238E27FC236}">
                <a16:creationId xmlns:a16="http://schemas.microsoft.com/office/drawing/2014/main" id="{48D56A11-0D49-47D7-997A-16815356B6EB}"/>
              </a:ext>
            </a:extLst>
          </p:cNvPr>
          <p:cNvGrpSpPr/>
          <p:nvPr/>
        </p:nvGrpSpPr>
        <p:grpSpPr>
          <a:xfrm>
            <a:off x="234132" y="101166"/>
            <a:ext cx="4773103" cy="804845"/>
            <a:chOff x="131726" y="23111"/>
            <a:chExt cx="5093445" cy="821950"/>
          </a:xfrm>
        </p:grpSpPr>
        <p:pic>
          <p:nvPicPr>
            <p:cNvPr id="12" name="Image 11"/>
            <p:cNvPicPr>
              <a:picLocks noChangeAspect="1"/>
            </p:cNvPicPr>
            <p:nvPr/>
          </p:nvPicPr>
          <p:blipFill>
            <a:blip r:embed="rId7" cstate="print"/>
            <a:stretch>
              <a:fillRect/>
            </a:stretch>
          </p:blipFill>
          <p:spPr>
            <a:xfrm>
              <a:off x="131726" y="23111"/>
              <a:ext cx="1830598" cy="821950"/>
            </a:xfrm>
            <a:prstGeom prst="rect">
              <a:avLst/>
            </a:prstGeom>
          </p:spPr>
        </p:pic>
        <p:sp>
          <p:nvSpPr>
            <p:cNvPr id="2" name="ZoneTexte 1">
              <a:extLst>
                <a:ext uri="{FF2B5EF4-FFF2-40B4-BE49-F238E27FC236}">
                  <a16:creationId xmlns:a16="http://schemas.microsoft.com/office/drawing/2014/main" id="{9292863D-0645-4AEE-9D10-C2D97E0C2CDF}"/>
                </a:ext>
              </a:extLst>
            </p:cNvPr>
            <p:cNvSpPr txBox="1"/>
            <p:nvPr/>
          </p:nvSpPr>
          <p:spPr>
            <a:xfrm>
              <a:off x="2416860" y="226550"/>
              <a:ext cx="2808311" cy="523220"/>
            </a:xfrm>
            <a:prstGeom prst="rect">
              <a:avLst/>
            </a:prstGeom>
            <a:noFill/>
          </p:spPr>
          <p:txBody>
            <a:bodyPr wrap="square" rtlCol="0">
              <a:spAutoFit/>
            </a:bodyPr>
            <a:lstStyle/>
            <a:p>
              <a:r>
                <a:rPr lang="ja-JP" altLang="fr-FR" sz="2800" dirty="0">
                  <a:solidFill>
                    <a:schemeClr val="bg1"/>
                  </a:solidFill>
                </a:rPr>
                <a:t>シャトー・ブリオ</a:t>
              </a:r>
              <a:endParaRPr lang="fr-FR" sz="2800" dirty="0">
                <a:solidFill>
                  <a:schemeClr val="bg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p:nvPr/>
        </p:nvPicPr>
        <p:blipFill>
          <a:blip r:embed="rId2"/>
          <a:stretch>
            <a:fillRect/>
          </a:stretch>
        </p:blipFill>
        <p:spPr>
          <a:xfrm>
            <a:off x="57600" y="1350000"/>
            <a:ext cx="6566400" cy="5760000"/>
          </a:xfrm>
          <a:prstGeom prst="rect">
            <a:avLst/>
          </a:prstGeom>
        </p:spPr>
      </p:pic>
      <p:sp>
        <p:nvSpPr>
          <p:cNvPr id="3" name="Line 1"/>
          <p:cNvSpPr/>
          <p:nvPr/>
        </p:nvSpPr>
        <p:spPr>
          <a:xfrm flipH="1">
            <a:off x="2371320" y="5184000"/>
            <a:ext cx="1012680" cy="1181160"/>
          </a:xfrm>
          <a:prstGeom prst="line">
            <a:avLst/>
          </a:prstGeom>
          <a:ln w="9360">
            <a:solidFill>
              <a:srgbClr val="FF0000"/>
            </a:solidFill>
            <a:round/>
          </a:ln>
        </p:spPr>
      </p:sp>
      <p:pic>
        <p:nvPicPr>
          <p:cNvPr id="8" name="Image 7"/>
          <p:cNvPicPr/>
          <p:nvPr/>
        </p:nvPicPr>
        <p:blipFill>
          <a:blip r:embed="rId3"/>
          <a:stretch>
            <a:fillRect/>
          </a:stretch>
        </p:blipFill>
        <p:spPr>
          <a:xfrm>
            <a:off x="0" y="0"/>
            <a:ext cx="10694880" cy="976320"/>
          </a:xfrm>
          <a:prstGeom prst="rect">
            <a:avLst/>
          </a:prstGeom>
        </p:spPr>
      </p:pic>
      <p:sp>
        <p:nvSpPr>
          <p:cNvPr id="10" name="CustomShape 3"/>
          <p:cNvSpPr/>
          <p:nvPr/>
        </p:nvSpPr>
        <p:spPr>
          <a:xfrm>
            <a:off x="9044135" y="286380"/>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位置</a:t>
            </a:r>
            <a:endParaRPr lang="ja-JP" sz="2400" dirty="0"/>
          </a:p>
        </p:txBody>
      </p:sp>
      <p:sp>
        <p:nvSpPr>
          <p:cNvPr id="14" name="CustomShape 2"/>
          <p:cNvSpPr/>
          <p:nvPr/>
        </p:nvSpPr>
        <p:spPr>
          <a:xfrm>
            <a:off x="6529680" y="1595903"/>
            <a:ext cx="4054320" cy="3358800"/>
          </a:xfrm>
          <a:prstGeom prst="rect">
            <a:avLst/>
          </a:prstGeom>
        </p:spPr>
        <p:txBody>
          <a:bodyPr/>
          <a:lstStyle/>
          <a:p>
            <a:pPr algn="just">
              <a:lnSpc>
                <a:spcPct val="150000"/>
              </a:lnSpc>
            </a:pPr>
            <a:r>
              <a:rPr lang="ja-JP" sz="1300" dirty="0">
                <a:latin typeface="MS Mincho"/>
                <a:cs typeface="MS Mincho"/>
              </a:rPr>
              <a:t>シャトー・ブリオの畑は、セサック村とべニョー村にまたがる、自然に恵まれた土地にあります。周囲を林に囲まれ中央には湖があります。畑は泥土・粘土質で、緩やかな傾斜が自然な排水を促してくれます。</a:t>
            </a:r>
            <a:endParaRPr lang="ja-JP" dirty="0"/>
          </a:p>
          <a:p>
            <a:pPr algn="just">
              <a:lnSpc>
                <a:spcPct val="150000"/>
              </a:lnSpc>
            </a:pPr>
            <a:endParaRPr lang="ja-JP" sz="1300" dirty="0">
              <a:latin typeface="MS Mincho"/>
            </a:endParaRPr>
          </a:p>
          <a:p>
            <a:pPr algn="just">
              <a:lnSpc>
                <a:spcPct val="150000"/>
              </a:lnSpc>
            </a:pPr>
            <a:r>
              <a:rPr lang="ja-JP" sz="1300" dirty="0">
                <a:latin typeface="MS Mincho"/>
                <a:cs typeface="MS Mincho"/>
              </a:rPr>
              <a:t>栽培面積：  56 ha、減農薬農法での栽培</a:t>
            </a:r>
            <a:endParaRPr lang="ja-JP" dirty="0"/>
          </a:p>
          <a:p>
            <a:pPr>
              <a:lnSpc>
                <a:spcPct val="150000"/>
              </a:lnSpc>
              <a:buFont typeface="Arial"/>
              <a:buChar char="•"/>
            </a:pPr>
            <a:r>
              <a:rPr lang="ja-JP" dirty="0">
                <a:latin typeface="MS Mincho"/>
                <a:cs typeface="MS Mincho"/>
              </a:rPr>
              <a:t>  </a:t>
            </a:r>
            <a:r>
              <a:rPr lang="ja-JP" sz="1300" dirty="0">
                <a:latin typeface="MS Mincho"/>
                <a:cs typeface="MS Mincho"/>
              </a:rPr>
              <a:t>赤(42 ha) カベルネ・ソーヴィニヨン、メルロ</a:t>
            </a:r>
            <a:endParaRPr lang="ja-JP" dirty="0"/>
          </a:p>
          <a:p>
            <a:pPr>
              <a:lnSpc>
                <a:spcPct val="150000"/>
              </a:lnSpc>
              <a:buFont typeface="Arial"/>
              <a:buChar char="•"/>
            </a:pPr>
            <a:r>
              <a:rPr lang="ja-JP" dirty="0">
                <a:latin typeface="MS Mincho"/>
                <a:cs typeface="MS Mincho"/>
              </a:rPr>
              <a:t>  </a:t>
            </a:r>
            <a:r>
              <a:rPr lang="ja-JP" sz="1300" dirty="0">
                <a:latin typeface="MS Mincho"/>
                <a:cs typeface="MS Mincho"/>
              </a:rPr>
              <a:t>白(14 ha)ソーヴィニヨン・ブラン</a:t>
            </a:r>
            <a:endParaRPr lang="ja-JP" dirty="0"/>
          </a:p>
        </p:txBody>
      </p:sp>
      <p:grpSp>
        <p:nvGrpSpPr>
          <p:cNvPr id="17" name="Groupe 16"/>
          <p:cNvGrpSpPr/>
          <p:nvPr/>
        </p:nvGrpSpPr>
        <p:grpSpPr>
          <a:xfrm>
            <a:off x="6756840" y="5321903"/>
            <a:ext cx="3600000" cy="1602000"/>
            <a:chOff x="6756840" y="5076000"/>
            <a:chExt cx="3600000" cy="1602000"/>
          </a:xfrm>
        </p:grpSpPr>
        <p:pic>
          <p:nvPicPr>
            <p:cNvPr id="15" name="Image 14"/>
            <p:cNvPicPr/>
            <p:nvPr/>
          </p:nvPicPr>
          <p:blipFill>
            <a:blip r:embed="rId4"/>
            <a:stretch>
              <a:fillRect/>
            </a:stretch>
          </p:blipFill>
          <p:spPr>
            <a:xfrm>
              <a:off x="6756840" y="5076000"/>
              <a:ext cx="1044000" cy="1602000"/>
            </a:xfrm>
            <a:prstGeom prst="rect">
              <a:avLst/>
            </a:prstGeom>
          </p:spPr>
        </p:pic>
        <p:pic>
          <p:nvPicPr>
            <p:cNvPr id="16" name="Image 15"/>
            <p:cNvPicPr/>
            <p:nvPr/>
          </p:nvPicPr>
          <p:blipFill>
            <a:blip r:embed="rId5"/>
            <a:stretch>
              <a:fillRect/>
            </a:stretch>
          </p:blipFill>
          <p:spPr>
            <a:xfrm>
              <a:off x="8014680" y="5082480"/>
              <a:ext cx="2342160" cy="1591560"/>
            </a:xfrm>
            <a:prstGeom prst="rect">
              <a:avLst/>
            </a:prstGeom>
          </p:spPr>
        </p:pic>
      </p:grpSp>
      <p:pic>
        <p:nvPicPr>
          <p:cNvPr id="4098" name="Picture 2" descr="C:\Documents and Settings\BD\Bureau\Titres châteaux - marques - png\Château Briot.png"/>
          <p:cNvPicPr>
            <a:picLocks noChangeAspect="1" noChangeArrowheads="1"/>
          </p:cNvPicPr>
          <p:nvPr/>
        </p:nvPicPr>
        <p:blipFill>
          <a:blip r:embed="rId6" cstate="print"/>
          <a:srcRect/>
          <a:stretch>
            <a:fillRect/>
          </a:stretch>
        </p:blipFill>
        <p:spPr bwMode="auto">
          <a:xfrm>
            <a:off x="869808" y="6023903"/>
            <a:ext cx="2048000" cy="900000"/>
          </a:xfrm>
          <a:prstGeom prst="rect">
            <a:avLst/>
          </a:prstGeom>
          <a:noFill/>
        </p:spPr>
      </p:pic>
      <p:grpSp>
        <p:nvGrpSpPr>
          <p:cNvPr id="19" name="Groupe 18">
            <a:extLst>
              <a:ext uri="{FF2B5EF4-FFF2-40B4-BE49-F238E27FC236}">
                <a16:creationId xmlns:a16="http://schemas.microsoft.com/office/drawing/2014/main" id="{04664E27-53A2-49BB-B4BF-67C8541A1B62}"/>
              </a:ext>
            </a:extLst>
          </p:cNvPr>
          <p:cNvGrpSpPr/>
          <p:nvPr/>
        </p:nvGrpSpPr>
        <p:grpSpPr>
          <a:xfrm>
            <a:off x="57600" y="78844"/>
            <a:ext cx="4773103" cy="804845"/>
            <a:chOff x="131726" y="23111"/>
            <a:chExt cx="5093445" cy="821950"/>
          </a:xfrm>
        </p:grpSpPr>
        <p:pic>
          <p:nvPicPr>
            <p:cNvPr id="20" name="Image 19">
              <a:extLst>
                <a:ext uri="{FF2B5EF4-FFF2-40B4-BE49-F238E27FC236}">
                  <a16:creationId xmlns:a16="http://schemas.microsoft.com/office/drawing/2014/main" id="{D1805FED-293E-49AA-A40F-BA1EE10D01E9}"/>
                </a:ext>
              </a:extLst>
            </p:cNvPr>
            <p:cNvPicPr>
              <a:picLocks noChangeAspect="1"/>
            </p:cNvPicPr>
            <p:nvPr/>
          </p:nvPicPr>
          <p:blipFill>
            <a:blip r:embed="rId7" cstate="print"/>
            <a:stretch>
              <a:fillRect/>
            </a:stretch>
          </p:blipFill>
          <p:spPr>
            <a:xfrm>
              <a:off x="131726" y="23111"/>
              <a:ext cx="1830598" cy="821950"/>
            </a:xfrm>
            <a:prstGeom prst="rect">
              <a:avLst/>
            </a:prstGeom>
          </p:spPr>
        </p:pic>
        <p:sp>
          <p:nvSpPr>
            <p:cNvPr id="21" name="ZoneTexte 20">
              <a:extLst>
                <a:ext uri="{FF2B5EF4-FFF2-40B4-BE49-F238E27FC236}">
                  <a16:creationId xmlns:a16="http://schemas.microsoft.com/office/drawing/2014/main" id="{BBD88C20-1132-4102-A91B-95669D64B6F7}"/>
                </a:ext>
              </a:extLst>
            </p:cNvPr>
            <p:cNvSpPr txBox="1"/>
            <p:nvPr/>
          </p:nvSpPr>
          <p:spPr>
            <a:xfrm>
              <a:off x="2416860" y="226550"/>
              <a:ext cx="2808311" cy="523220"/>
            </a:xfrm>
            <a:prstGeom prst="rect">
              <a:avLst/>
            </a:prstGeom>
            <a:noFill/>
          </p:spPr>
          <p:txBody>
            <a:bodyPr wrap="square" rtlCol="0">
              <a:spAutoFit/>
            </a:bodyPr>
            <a:lstStyle/>
            <a:p>
              <a:r>
                <a:rPr lang="ja-JP" altLang="fr-FR" sz="2800" dirty="0">
                  <a:solidFill>
                    <a:schemeClr val="bg1"/>
                  </a:solidFill>
                </a:rPr>
                <a:t>シャトー・ブリオ</a:t>
              </a:r>
              <a:endParaRPr lang="fr-FR" sz="2800" dirty="0">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stretch>
            <a:fillRect/>
          </a:stretch>
        </p:blipFill>
        <p:spPr>
          <a:xfrm>
            <a:off x="0" y="0"/>
            <a:ext cx="10694880" cy="976320"/>
          </a:xfrm>
          <a:prstGeom prst="rect">
            <a:avLst/>
          </a:prstGeom>
        </p:spPr>
      </p:pic>
      <p:sp>
        <p:nvSpPr>
          <p:cNvPr id="21" name="CustomShape 1"/>
          <p:cNvSpPr/>
          <p:nvPr/>
        </p:nvSpPr>
        <p:spPr>
          <a:xfrm>
            <a:off x="622440" y="2830742"/>
            <a:ext cx="4662360" cy="3068157"/>
          </a:xfrm>
          <a:prstGeom prst="rect">
            <a:avLst/>
          </a:prstGeom>
        </p:spPr>
        <p:txBody>
          <a:bodyPr/>
          <a:lstStyle/>
          <a:p>
            <a:pPr algn="just">
              <a:lnSpc>
                <a:spcPct val="150000"/>
              </a:lnSpc>
            </a:pPr>
            <a:r>
              <a:rPr lang="ja-JP" sz="1300" dirty="0">
                <a:latin typeface="MS Mincho"/>
                <a:cs typeface="MS Mincho"/>
              </a:rPr>
              <a:t>1476年、シャラント・マリティム地方のサントから南下してきたカトリック教会のジャン・ブリオが、様々な穀物や野菜を育てるために、このドメーヌを購入して住みはじめます。 </a:t>
            </a:r>
            <a:endParaRPr lang="ja-JP" dirty="0"/>
          </a:p>
          <a:p>
            <a:pPr algn="just">
              <a:lnSpc>
                <a:spcPct val="150000"/>
              </a:lnSpc>
            </a:pPr>
            <a:r>
              <a:rPr lang="ja-JP" sz="1300" dirty="0">
                <a:latin typeface="MS Mincho"/>
                <a:cs typeface="MS Mincho"/>
              </a:rPr>
              <a:t>この畑にぶどうが植えられたのは、ボルドーワインの人気が高まった19世紀になってからのことでした。</a:t>
            </a:r>
            <a:endParaRPr lang="ja-JP" dirty="0"/>
          </a:p>
          <a:p>
            <a:pPr algn="just">
              <a:lnSpc>
                <a:spcPct val="150000"/>
              </a:lnSpc>
            </a:pPr>
            <a:endParaRPr lang="ja-JP" sz="1300" dirty="0">
              <a:latin typeface="MS Mincho"/>
            </a:endParaRPr>
          </a:p>
          <a:p>
            <a:pPr algn="just">
              <a:lnSpc>
                <a:spcPct val="150000"/>
              </a:lnSpc>
            </a:pPr>
            <a:r>
              <a:rPr lang="ja-JP" sz="1300" dirty="0">
                <a:latin typeface="MS Mincho"/>
                <a:cs typeface="MS Mincho"/>
              </a:rPr>
              <a:t>その後、1980年6月、当社で働き始めたばかりのフィリップ・デュクールが、荒れ果てていたこのドメーヌを購入して整備し、ぶどう樹を植えました。</a:t>
            </a:r>
            <a:endParaRPr lang="ja-JP" dirty="0"/>
          </a:p>
          <a:p>
            <a:pPr algn="just">
              <a:lnSpc>
                <a:spcPct val="150000"/>
              </a:lnSpc>
              <a:buFont typeface="StarSymbol"/>
              <a:buChar char=""/>
            </a:pPr>
            <a:endParaRPr lang="ja-JP" dirty="0"/>
          </a:p>
        </p:txBody>
      </p:sp>
      <p:grpSp>
        <p:nvGrpSpPr>
          <p:cNvPr id="27" name="Groupe 26"/>
          <p:cNvGrpSpPr/>
          <p:nvPr/>
        </p:nvGrpSpPr>
        <p:grpSpPr>
          <a:xfrm>
            <a:off x="5916600" y="1546200"/>
            <a:ext cx="4535640" cy="5637240"/>
            <a:chOff x="5916600" y="1546200"/>
            <a:chExt cx="4535640" cy="5637240"/>
          </a:xfrm>
        </p:grpSpPr>
        <p:pic>
          <p:nvPicPr>
            <p:cNvPr id="22" name="Image 21"/>
            <p:cNvPicPr/>
            <p:nvPr/>
          </p:nvPicPr>
          <p:blipFill>
            <a:blip r:embed="rId3"/>
            <a:stretch>
              <a:fillRect/>
            </a:stretch>
          </p:blipFill>
          <p:spPr>
            <a:xfrm>
              <a:off x="7824960" y="1552680"/>
              <a:ext cx="2627280" cy="1785960"/>
            </a:xfrm>
            <a:prstGeom prst="rect">
              <a:avLst/>
            </a:prstGeom>
          </p:spPr>
        </p:pic>
        <p:pic>
          <p:nvPicPr>
            <p:cNvPr id="23" name="Image 22"/>
            <p:cNvPicPr/>
            <p:nvPr/>
          </p:nvPicPr>
          <p:blipFill>
            <a:blip r:embed="rId4"/>
            <a:stretch>
              <a:fillRect/>
            </a:stretch>
          </p:blipFill>
          <p:spPr>
            <a:xfrm>
              <a:off x="7824960" y="5391000"/>
              <a:ext cx="2627280" cy="1785960"/>
            </a:xfrm>
            <a:prstGeom prst="rect">
              <a:avLst/>
            </a:prstGeom>
          </p:spPr>
        </p:pic>
        <p:pic>
          <p:nvPicPr>
            <p:cNvPr id="24" name="Image 23"/>
            <p:cNvPicPr/>
            <p:nvPr/>
          </p:nvPicPr>
          <p:blipFill>
            <a:blip r:embed="rId5"/>
            <a:stretch>
              <a:fillRect/>
            </a:stretch>
          </p:blipFill>
          <p:spPr>
            <a:xfrm>
              <a:off x="7824960" y="3459240"/>
              <a:ext cx="2627280" cy="1785960"/>
            </a:xfrm>
            <a:prstGeom prst="rect">
              <a:avLst/>
            </a:prstGeom>
          </p:spPr>
        </p:pic>
        <p:pic>
          <p:nvPicPr>
            <p:cNvPr id="25" name="Image 24"/>
            <p:cNvPicPr/>
            <p:nvPr/>
          </p:nvPicPr>
          <p:blipFill>
            <a:blip r:embed="rId6"/>
            <a:stretch>
              <a:fillRect/>
            </a:stretch>
          </p:blipFill>
          <p:spPr>
            <a:xfrm>
              <a:off x="5921280" y="4405320"/>
              <a:ext cx="1811520" cy="2778120"/>
            </a:xfrm>
            <a:prstGeom prst="rect">
              <a:avLst/>
            </a:prstGeom>
          </p:spPr>
        </p:pic>
        <p:pic>
          <p:nvPicPr>
            <p:cNvPr id="26" name="Image 25"/>
            <p:cNvPicPr/>
            <p:nvPr/>
          </p:nvPicPr>
          <p:blipFill>
            <a:blip r:embed="rId7"/>
            <a:stretch>
              <a:fillRect/>
            </a:stretch>
          </p:blipFill>
          <p:spPr>
            <a:xfrm>
              <a:off x="5916600" y="1546200"/>
              <a:ext cx="1814400" cy="2776680"/>
            </a:xfrm>
            <a:prstGeom prst="rect">
              <a:avLst/>
            </a:prstGeom>
          </p:spPr>
        </p:pic>
      </p:grpSp>
      <p:sp>
        <p:nvSpPr>
          <p:cNvPr id="12" name="CustomShape 3"/>
          <p:cNvSpPr/>
          <p:nvPr/>
        </p:nvSpPr>
        <p:spPr>
          <a:xfrm>
            <a:off x="9161063" y="271331"/>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歴史</a:t>
            </a:r>
            <a:endParaRPr lang="ja-JP" sz="2400" dirty="0"/>
          </a:p>
        </p:txBody>
      </p:sp>
      <p:grpSp>
        <p:nvGrpSpPr>
          <p:cNvPr id="13" name="Groupe 12">
            <a:extLst>
              <a:ext uri="{FF2B5EF4-FFF2-40B4-BE49-F238E27FC236}">
                <a16:creationId xmlns:a16="http://schemas.microsoft.com/office/drawing/2014/main" id="{9562E23B-E8B9-4725-94B1-85AE632ADF4E}"/>
              </a:ext>
            </a:extLst>
          </p:cNvPr>
          <p:cNvGrpSpPr/>
          <p:nvPr/>
        </p:nvGrpSpPr>
        <p:grpSpPr>
          <a:xfrm>
            <a:off x="57600" y="78844"/>
            <a:ext cx="4773103" cy="804845"/>
            <a:chOff x="131726" y="23111"/>
            <a:chExt cx="5093445" cy="821950"/>
          </a:xfrm>
        </p:grpSpPr>
        <p:pic>
          <p:nvPicPr>
            <p:cNvPr id="14" name="Image 13">
              <a:extLst>
                <a:ext uri="{FF2B5EF4-FFF2-40B4-BE49-F238E27FC236}">
                  <a16:creationId xmlns:a16="http://schemas.microsoft.com/office/drawing/2014/main" id="{D49960DA-51AF-4608-97C8-C1D0D81261EF}"/>
                </a:ext>
              </a:extLst>
            </p:cNvPr>
            <p:cNvPicPr>
              <a:picLocks noChangeAspect="1"/>
            </p:cNvPicPr>
            <p:nvPr/>
          </p:nvPicPr>
          <p:blipFill>
            <a:blip r:embed="rId8" cstate="print"/>
            <a:stretch>
              <a:fillRect/>
            </a:stretch>
          </p:blipFill>
          <p:spPr>
            <a:xfrm>
              <a:off x="131726" y="23111"/>
              <a:ext cx="1830598" cy="821950"/>
            </a:xfrm>
            <a:prstGeom prst="rect">
              <a:avLst/>
            </a:prstGeom>
          </p:spPr>
        </p:pic>
        <p:sp>
          <p:nvSpPr>
            <p:cNvPr id="16" name="ZoneTexte 15">
              <a:extLst>
                <a:ext uri="{FF2B5EF4-FFF2-40B4-BE49-F238E27FC236}">
                  <a16:creationId xmlns:a16="http://schemas.microsoft.com/office/drawing/2014/main" id="{31EEE7D3-DBBD-47F2-B463-04FBF6F7851C}"/>
                </a:ext>
              </a:extLst>
            </p:cNvPr>
            <p:cNvSpPr txBox="1"/>
            <p:nvPr/>
          </p:nvSpPr>
          <p:spPr>
            <a:xfrm>
              <a:off x="2416860" y="226550"/>
              <a:ext cx="2808311" cy="523220"/>
            </a:xfrm>
            <a:prstGeom prst="rect">
              <a:avLst/>
            </a:prstGeom>
            <a:noFill/>
          </p:spPr>
          <p:txBody>
            <a:bodyPr wrap="square" rtlCol="0">
              <a:spAutoFit/>
            </a:bodyPr>
            <a:lstStyle/>
            <a:p>
              <a:r>
                <a:rPr lang="ja-JP" altLang="fr-FR" sz="2800" dirty="0">
                  <a:solidFill>
                    <a:schemeClr val="bg1"/>
                  </a:solidFill>
                </a:rPr>
                <a:t>シャトー・ブリオ</a:t>
              </a:r>
              <a:endParaRPr lang="fr-FR" sz="2800"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0" y="46055"/>
            <a:ext cx="10694880" cy="976320"/>
          </a:xfrm>
          <a:prstGeom prst="rect">
            <a:avLst/>
          </a:prstGeom>
        </p:spPr>
      </p:pic>
      <p:grpSp>
        <p:nvGrpSpPr>
          <p:cNvPr id="12" name="Groupe 11"/>
          <p:cNvGrpSpPr/>
          <p:nvPr/>
        </p:nvGrpSpPr>
        <p:grpSpPr>
          <a:xfrm>
            <a:off x="306140" y="1254369"/>
            <a:ext cx="5207040" cy="5827097"/>
            <a:chOff x="233280" y="1311119"/>
            <a:chExt cx="5207040" cy="5827097"/>
          </a:xfrm>
        </p:grpSpPr>
        <p:sp>
          <p:nvSpPr>
            <p:cNvPr id="8" name="CustomShape 1"/>
            <p:cNvSpPr/>
            <p:nvPr/>
          </p:nvSpPr>
          <p:spPr>
            <a:xfrm>
              <a:off x="233280" y="1311119"/>
              <a:ext cx="5207040" cy="5827097"/>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AOCボルドー（赤）</a:t>
              </a:r>
              <a:endParaRPr lang="ja-JP" sz="1300" dirty="0">
                <a:solidFill>
                  <a:srgbClr val="000000"/>
                </a:solidFill>
                <a:latin typeface="MS Mincho"/>
                <a:ea typeface="MS Mincho"/>
              </a:endParaRPr>
            </a:p>
            <a:p>
              <a:pPr algn="just">
                <a:lnSpc>
                  <a:spcPct val="150000"/>
                </a:lnSpc>
              </a:pPr>
              <a:r>
                <a:rPr lang="ja-JP" sz="1300" dirty="0">
                  <a:solidFill>
                    <a:srgbClr val="000000"/>
                  </a:solidFill>
                  <a:latin typeface="MS Mincho"/>
                  <a:cs typeface="MS Mincho"/>
                </a:rPr>
                <a:t>醸造</a:t>
              </a:r>
            </a:p>
            <a:p>
              <a:pPr algn="just"/>
              <a:endParaRPr lang="ja-JP" sz="1200" dirty="0"/>
            </a:p>
            <a:p>
              <a:pPr algn="just">
                <a:lnSpc>
                  <a:spcPct val="150000"/>
                </a:lnSpc>
              </a:pPr>
              <a:r>
                <a:rPr lang="ja-JP" sz="1200" dirty="0">
                  <a:solidFill>
                    <a:srgbClr val="C00000"/>
                  </a:solidFill>
                  <a:latin typeface="MS Mincho"/>
                  <a:cs typeface="MS Mincho"/>
                </a:rPr>
                <a:t>収穫：</a:t>
              </a:r>
              <a:r>
                <a:rPr lang="ja-JP" sz="1200" dirty="0">
                  <a:solidFill>
                    <a:srgbClr val="000000"/>
                  </a:solidFill>
                  <a:latin typeface="MS Mincho"/>
                  <a:cs typeface="MS Mincho"/>
                </a:rPr>
                <a:t>涼しい朝のうちに機械にて</a:t>
              </a:r>
              <a:endParaRPr lang="ja-JP" dirty="0"/>
            </a:p>
            <a:p>
              <a:pPr algn="just">
                <a:lnSpc>
                  <a:spcPct val="125000"/>
                </a:lnSpc>
              </a:pPr>
              <a:r>
                <a:rPr lang="ja-JP" sz="1200" dirty="0">
                  <a:solidFill>
                    <a:srgbClr val="C00000"/>
                  </a:solidFill>
                  <a:latin typeface="MS Mincho"/>
                  <a:cs typeface="MS Mincho"/>
                </a:rPr>
                <a:t>マセラシオン：</a:t>
              </a:r>
              <a:r>
                <a:rPr lang="ja-JP" sz="1200" dirty="0">
                  <a:solidFill>
                    <a:srgbClr val="000000"/>
                  </a:solidFill>
                  <a:latin typeface="MS Mincho"/>
                  <a:cs typeface="MS Mincho"/>
                </a:rPr>
                <a:t>24～48時間の発酵前低温マセラシオン</a:t>
              </a:r>
              <a:endParaRPr lang="ja-JP" dirty="0"/>
            </a:p>
            <a:p>
              <a:pPr algn="just">
                <a:lnSpc>
                  <a:spcPct val="125000"/>
                </a:lnSpc>
              </a:pPr>
              <a:r>
                <a:rPr lang="ja-JP" sz="1200" dirty="0">
                  <a:solidFill>
                    <a:srgbClr val="C00000"/>
                  </a:solidFill>
                  <a:latin typeface="MS Mincho"/>
                  <a:cs typeface="MS Mincho"/>
                </a:rPr>
                <a:t>発酵：</a:t>
              </a:r>
              <a:r>
                <a:rPr lang="ja-JP" sz="1200" dirty="0">
                  <a:solidFill>
                    <a:srgbClr val="000000"/>
                  </a:solidFill>
                  <a:latin typeface="MS Mincho"/>
                  <a:cs typeface="MS Mincho"/>
                </a:rPr>
                <a:t>温度制御ステンレスタンク（26℃前後）でアルコール発酵 、</a:t>
              </a:r>
              <a:r>
                <a:rPr lang="ja-JP" altLang="fr-FR" sz="1200" dirty="0">
                  <a:solidFill>
                    <a:srgbClr val="000000"/>
                  </a:solidFill>
                  <a:latin typeface="MS Mincho"/>
                  <a:cs typeface="MS Mincho"/>
                </a:rPr>
                <a:t>３</a:t>
              </a:r>
              <a:r>
                <a:rPr lang="ja-JP" sz="1200" dirty="0">
                  <a:solidFill>
                    <a:srgbClr val="000000"/>
                  </a:solidFill>
                  <a:latin typeface="MS Mincho"/>
                  <a:cs typeface="MS Mincho"/>
                </a:rPr>
                <a:t>週間かけて</a:t>
              </a:r>
              <a:r>
                <a:rPr lang="ja-JP" altLang="fr-FR" sz="1200" dirty="0">
                  <a:solidFill>
                    <a:srgbClr val="000000"/>
                  </a:solidFill>
                  <a:latin typeface="MS Mincho"/>
                  <a:cs typeface="MS Mincho"/>
                </a:rPr>
                <a:t>優しく</a:t>
              </a:r>
              <a:r>
                <a:rPr lang="ja-JP" sz="1200" dirty="0">
                  <a:solidFill>
                    <a:srgbClr val="000000"/>
                  </a:solidFill>
                  <a:latin typeface="MS Mincho"/>
                  <a:cs typeface="MS Mincho"/>
                </a:rPr>
                <a:t>キュヴェゾン（30℃）、液抜きと圧搾、フリーランワインとプレスワインを分ける</a:t>
              </a:r>
              <a:r>
                <a:rPr lang="ja-JP" altLang="fr-FR" sz="1200" dirty="0">
                  <a:solidFill>
                    <a:srgbClr val="000000"/>
                  </a:solidFill>
                  <a:latin typeface="MS Mincho"/>
                  <a:cs typeface="MS Mincho"/>
                </a:rPr>
                <a:t>。</a:t>
              </a:r>
              <a:r>
                <a:rPr lang="ja-JP" sz="1200" dirty="0">
                  <a:solidFill>
                    <a:srgbClr val="000000"/>
                  </a:solidFill>
                  <a:latin typeface="MS Mincho"/>
                  <a:cs typeface="MS Mincho"/>
                </a:rPr>
                <a:t>温度制御ステンレスタンク（18℃前後）でマロラクティック発酵</a:t>
              </a:r>
              <a:endParaRPr lang="ja-JP" dirty="0"/>
            </a:p>
            <a:p>
              <a:pPr algn="just">
                <a:lnSpc>
                  <a:spcPct val="125000"/>
                </a:lnSpc>
              </a:pPr>
              <a:r>
                <a:rPr lang="ja-JP" sz="1200" dirty="0">
                  <a:solidFill>
                    <a:srgbClr val="C00000"/>
                  </a:solidFill>
                  <a:latin typeface="MS Mincho"/>
                  <a:cs typeface="MS Mincho"/>
                </a:rPr>
                <a:t>熟成：</a:t>
              </a:r>
              <a:r>
                <a:rPr lang="ja-JP" sz="1200" dirty="0">
                  <a:solidFill>
                    <a:srgbClr val="000000"/>
                  </a:solidFill>
                  <a:latin typeface="MS Mincho"/>
                  <a:cs typeface="MS Mincho"/>
                </a:rPr>
                <a:t> オーク樽とステンレスタンク使用 </a:t>
              </a:r>
              <a:endParaRPr lang="ja-JP" dirty="0"/>
            </a:p>
            <a:p>
              <a:pPr algn="just">
                <a:lnSpc>
                  <a:spcPct val="125000"/>
                </a:lnSpc>
              </a:pPr>
              <a:r>
                <a:rPr lang="ja-JP" sz="1200" dirty="0">
                  <a:solidFill>
                    <a:srgbClr val="C00000"/>
                  </a:solidFill>
                  <a:latin typeface="MS Mincho"/>
                  <a:cs typeface="MS Mincho"/>
                </a:rPr>
                <a:t>平均年間生産本数：</a:t>
              </a:r>
              <a:r>
                <a:rPr lang="ja-JP" sz="1200" dirty="0">
                  <a:solidFill>
                    <a:srgbClr val="000000"/>
                  </a:solidFill>
                  <a:latin typeface="MS Mincho"/>
                  <a:cs typeface="MS Mincho"/>
                </a:rPr>
                <a:t>300,000本</a:t>
              </a:r>
              <a:endParaRPr lang="ja-JP" dirty="0"/>
            </a:p>
            <a:p>
              <a:pPr algn="just">
                <a:lnSpc>
                  <a:spcPct val="125000"/>
                </a:lnSpc>
              </a:pPr>
              <a:r>
                <a:rPr lang="ja-JP" altLang="fr-FR" sz="1200" dirty="0">
                  <a:solidFill>
                    <a:srgbClr val="C00000"/>
                  </a:solidFill>
                  <a:latin typeface="MS Mincho"/>
                  <a:cs typeface="MS Mincho"/>
                </a:rPr>
                <a:t>ウノローグ</a:t>
              </a:r>
              <a:r>
                <a:rPr lang="ja-JP" sz="1200" dirty="0">
                  <a:solidFill>
                    <a:srgbClr val="C00000"/>
                  </a:solidFill>
                  <a:latin typeface="MS Mincho"/>
                  <a:cs typeface="MS Mincho"/>
                </a:rPr>
                <a:t>：</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　</a:t>
              </a:r>
              <a:endParaRPr lang="ja-JP" dirty="0"/>
            </a:p>
            <a:p>
              <a:pPr algn="just">
                <a:lnSpc>
                  <a:spcPct val="125000"/>
                </a:lnSpc>
              </a:pPr>
              <a:endParaRPr lang="ja-JP" sz="1300" dirty="0">
                <a:solidFill>
                  <a:srgbClr val="000000"/>
                </a:solidFill>
                <a:latin typeface="MS Mincho"/>
                <a:ea typeface="MS Mincho"/>
              </a:endParaRPr>
            </a:p>
            <a:p>
              <a:pPr algn="just">
                <a:lnSpc>
                  <a:spcPct val="125000"/>
                </a:lnSpc>
              </a:pPr>
              <a:r>
                <a:rPr lang="ja-JP" sz="1300" dirty="0">
                  <a:solidFill>
                    <a:srgbClr val="000000"/>
                  </a:solidFill>
                  <a:latin typeface="MS Mincho"/>
                  <a:cs typeface="MS Mincho"/>
                </a:rPr>
                <a:t>テイスティング</a:t>
              </a:r>
              <a:endParaRPr lang="ja-JP" dirty="0"/>
            </a:p>
            <a:p>
              <a:pPr algn="just">
                <a:lnSpc>
                  <a:spcPct val="125000"/>
                </a:lnSpc>
              </a:pPr>
              <a:endParaRPr lang="ja-JP" sz="1200" dirty="0">
                <a:solidFill>
                  <a:srgbClr val="C00000"/>
                </a:solidFill>
                <a:latin typeface="MS Mincho"/>
                <a:ea typeface="MS Mincho"/>
              </a:endParaRPr>
            </a:p>
            <a:p>
              <a:pPr algn="just">
                <a:lnSpc>
                  <a:spcPct val="125000"/>
                </a:lnSpc>
              </a:pPr>
              <a:r>
                <a:rPr lang="ja-JP" sz="1200" dirty="0">
                  <a:solidFill>
                    <a:srgbClr val="C00000"/>
                  </a:solidFill>
                  <a:latin typeface="MS Mincho"/>
                  <a:cs typeface="MS Mincho"/>
                </a:rPr>
                <a:t>色調：</a:t>
              </a:r>
              <a:r>
                <a:rPr lang="ja-JP" sz="1200" dirty="0">
                  <a:solidFill>
                    <a:srgbClr val="000000"/>
                  </a:solidFill>
                  <a:latin typeface="MS Mincho"/>
                  <a:cs typeface="MS Mincho"/>
                </a:rPr>
                <a:t>濃いガーネット色</a:t>
              </a:r>
              <a:endParaRPr lang="ja-JP" dirty="0"/>
            </a:p>
            <a:p>
              <a:pPr algn="just">
                <a:lnSpc>
                  <a:spcPct val="125000"/>
                </a:lnSpc>
              </a:pPr>
              <a:r>
                <a:rPr lang="ja-JP" sz="1200" dirty="0">
                  <a:solidFill>
                    <a:srgbClr val="C00000"/>
                  </a:solidFill>
                  <a:latin typeface="MS Mincho"/>
                  <a:cs typeface="MS Mincho"/>
                </a:rPr>
                <a:t>香り：</a:t>
              </a:r>
              <a:r>
                <a:rPr lang="ja-JP" sz="1200" dirty="0">
                  <a:solidFill>
                    <a:srgbClr val="000000"/>
                  </a:solidFill>
                  <a:latin typeface="MS Mincho"/>
                  <a:cs typeface="MS Mincho"/>
                </a:rPr>
                <a:t>小さな赤い果実のアロマ、新鮮なクルミやローストしたバニラも少々</a:t>
              </a:r>
              <a:endParaRPr lang="ja-JP" dirty="0"/>
            </a:p>
            <a:p>
              <a:pPr algn="just">
                <a:lnSpc>
                  <a:spcPct val="125000"/>
                </a:lnSpc>
              </a:pPr>
              <a:r>
                <a:rPr lang="ja-JP" sz="1200" dirty="0">
                  <a:solidFill>
                    <a:srgbClr val="C00000"/>
                  </a:solidFill>
                  <a:latin typeface="MS Mincho"/>
                  <a:cs typeface="MS Mincho"/>
                </a:rPr>
                <a:t>味わい：</a:t>
              </a:r>
              <a:r>
                <a:rPr lang="ja-JP" sz="1200" dirty="0">
                  <a:solidFill>
                    <a:srgbClr val="000000"/>
                  </a:solidFill>
                  <a:latin typeface="MS Mincho"/>
                  <a:cs typeface="MS Mincho"/>
                </a:rPr>
                <a:t>みずみずしい果実味で丸みがある。エレガントでソフトなタンニンの骨格。長い余韻</a:t>
              </a:r>
              <a:endParaRPr lang="ja-JP" dirty="0"/>
            </a:p>
            <a:p>
              <a:pPr algn="just">
                <a:lnSpc>
                  <a:spcPct val="125000"/>
                </a:lnSpc>
              </a:pPr>
              <a:r>
                <a:rPr lang="ja-JP" sz="1200" dirty="0">
                  <a:solidFill>
                    <a:srgbClr val="C00000"/>
                  </a:solidFill>
                  <a:latin typeface="MS Mincho"/>
                  <a:cs typeface="MS Mincho"/>
                </a:rPr>
                <a:t>フードペアリング：</a:t>
              </a:r>
              <a:r>
                <a:rPr lang="ja-JP" sz="1200" dirty="0">
                  <a:solidFill>
                    <a:srgbClr val="000000"/>
                  </a:solidFill>
                  <a:latin typeface="MS Mincho"/>
                  <a:cs typeface="MS Mincho"/>
                </a:rPr>
                <a:t>シャルキュトリー、タパス、赤身の肉、白身の肉、チーズ</a:t>
              </a:r>
              <a:endParaRPr lang="ja-JP" dirty="0"/>
            </a:p>
          </p:txBody>
        </p:sp>
        <p:sp>
          <p:nvSpPr>
            <p:cNvPr id="9" name="Line 2"/>
            <p:cNvSpPr/>
            <p:nvPr/>
          </p:nvSpPr>
          <p:spPr>
            <a:xfrm>
              <a:off x="323684" y="2066119"/>
              <a:ext cx="4973760" cy="1440"/>
            </a:xfrm>
            <a:prstGeom prst="line">
              <a:avLst/>
            </a:prstGeom>
            <a:ln w="9360">
              <a:solidFill>
                <a:srgbClr val="808080"/>
              </a:solidFill>
              <a:round/>
            </a:ln>
          </p:spPr>
          <p:txBody>
            <a:bodyPr/>
            <a:lstStyle/>
            <a:p>
              <a:endParaRPr lang="fr-FR"/>
            </a:p>
          </p:txBody>
        </p:sp>
      </p:grpSp>
      <p:sp>
        <p:nvSpPr>
          <p:cNvPr id="13" name="Line 2"/>
          <p:cNvSpPr/>
          <p:nvPr/>
        </p:nvSpPr>
        <p:spPr>
          <a:xfrm>
            <a:off x="-1032368" y="7920183"/>
            <a:ext cx="4973760" cy="1440"/>
          </a:xfrm>
          <a:prstGeom prst="line">
            <a:avLst/>
          </a:prstGeom>
          <a:ln w="9360">
            <a:solidFill>
              <a:srgbClr val="808080"/>
            </a:solidFill>
            <a:round/>
          </a:ln>
        </p:spPr>
        <p:txBody>
          <a:bodyPr/>
          <a:lstStyle/>
          <a:p>
            <a:endParaRPr lang="fr-FR"/>
          </a:p>
        </p:txBody>
      </p:sp>
      <p:sp>
        <p:nvSpPr>
          <p:cNvPr id="14" name="CustomShape 3"/>
          <p:cNvSpPr/>
          <p:nvPr/>
        </p:nvSpPr>
        <p:spPr>
          <a:xfrm>
            <a:off x="9239376" y="286380"/>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ワイン</a:t>
            </a:r>
            <a:endParaRPr lang="ja-JP" sz="2400" dirty="0"/>
          </a:p>
        </p:txBody>
      </p:sp>
      <p:pic>
        <p:nvPicPr>
          <p:cNvPr id="17" name="Image 16"/>
          <p:cNvPicPr>
            <a:picLocks noChangeAspect="1"/>
          </p:cNvPicPr>
          <p:nvPr/>
        </p:nvPicPr>
        <p:blipFill rotWithShape="1">
          <a:blip r:embed="rId3" cstate="print">
            <a:extLst>
              <a:ext uri="{28A0092B-C50C-407E-A947-70E740481C1C}">
                <a14:useLocalDpi xmlns:a14="http://schemas.microsoft.com/office/drawing/2010/main" val="0"/>
              </a:ext>
            </a:extLst>
          </a:blip>
          <a:srcRect l="32858" t="38572" r="32858" b="25239"/>
          <a:stretch/>
        </p:blipFill>
        <p:spPr>
          <a:xfrm>
            <a:off x="7442814" y="2917015"/>
            <a:ext cx="2728422" cy="4320000"/>
          </a:xfrm>
          <a:prstGeom prst="rect">
            <a:avLst/>
          </a:prstGeom>
          <a:effectLst>
            <a:softEdge rad="88900"/>
          </a:effectLst>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628" y="1009103"/>
            <a:ext cx="4680000" cy="7020000"/>
          </a:xfrm>
          <a:prstGeom prst="rect">
            <a:avLst/>
          </a:prstGeom>
        </p:spPr>
      </p:pic>
      <p:grpSp>
        <p:nvGrpSpPr>
          <p:cNvPr id="11" name="Groupe 10">
            <a:extLst>
              <a:ext uri="{FF2B5EF4-FFF2-40B4-BE49-F238E27FC236}">
                <a16:creationId xmlns:a16="http://schemas.microsoft.com/office/drawing/2014/main" id="{5F40D424-8C2E-4895-BAE9-1D4171F8965F}"/>
              </a:ext>
            </a:extLst>
          </p:cNvPr>
          <p:cNvGrpSpPr/>
          <p:nvPr/>
        </p:nvGrpSpPr>
        <p:grpSpPr>
          <a:xfrm>
            <a:off x="16345" y="170386"/>
            <a:ext cx="4773103" cy="804845"/>
            <a:chOff x="131726" y="23111"/>
            <a:chExt cx="5093445" cy="821950"/>
          </a:xfrm>
        </p:grpSpPr>
        <p:pic>
          <p:nvPicPr>
            <p:cNvPr id="15" name="Image 14">
              <a:extLst>
                <a:ext uri="{FF2B5EF4-FFF2-40B4-BE49-F238E27FC236}">
                  <a16:creationId xmlns:a16="http://schemas.microsoft.com/office/drawing/2014/main" id="{CCC0D2C2-87DC-4EE4-A35E-5212159B1E7E}"/>
                </a:ext>
              </a:extLst>
            </p:cNvPr>
            <p:cNvPicPr>
              <a:picLocks noChangeAspect="1"/>
            </p:cNvPicPr>
            <p:nvPr/>
          </p:nvPicPr>
          <p:blipFill>
            <a:blip r:embed="rId5" cstate="print"/>
            <a:stretch>
              <a:fillRect/>
            </a:stretch>
          </p:blipFill>
          <p:spPr>
            <a:xfrm>
              <a:off x="131726" y="23111"/>
              <a:ext cx="1830598" cy="821950"/>
            </a:xfrm>
            <a:prstGeom prst="rect">
              <a:avLst/>
            </a:prstGeom>
          </p:spPr>
        </p:pic>
        <p:sp>
          <p:nvSpPr>
            <p:cNvPr id="16" name="ZoneTexte 15">
              <a:extLst>
                <a:ext uri="{FF2B5EF4-FFF2-40B4-BE49-F238E27FC236}">
                  <a16:creationId xmlns:a16="http://schemas.microsoft.com/office/drawing/2014/main" id="{C657F119-11A2-438B-8BFF-D8B094FCF509}"/>
                </a:ext>
              </a:extLst>
            </p:cNvPr>
            <p:cNvSpPr txBox="1"/>
            <p:nvPr/>
          </p:nvSpPr>
          <p:spPr>
            <a:xfrm>
              <a:off x="2416860" y="226550"/>
              <a:ext cx="2808311" cy="523220"/>
            </a:xfrm>
            <a:prstGeom prst="rect">
              <a:avLst/>
            </a:prstGeom>
            <a:noFill/>
          </p:spPr>
          <p:txBody>
            <a:bodyPr wrap="square" rtlCol="0">
              <a:spAutoFit/>
            </a:bodyPr>
            <a:lstStyle/>
            <a:p>
              <a:r>
                <a:rPr lang="ja-JP" altLang="fr-FR" sz="2800" dirty="0">
                  <a:solidFill>
                    <a:schemeClr val="bg1"/>
                  </a:solidFill>
                </a:rPr>
                <a:t>シャトー・ブリオ</a:t>
              </a:r>
              <a:endParaRPr lang="fr-FR" sz="2800" dirty="0">
                <a:solidFill>
                  <a:schemeClr val="bg1"/>
                </a:solidFill>
              </a:endParaRPr>
            </a:p>
          </p:txBody>
        </p:sp>
      </p:grpSp>
      <p:sp>
        <p:nvSpPr>
          <p:cNvPr id="19" name="Line 2">
            <a:extLst>
              <a:ext uri="{FF2B5EF4-FFF2-40B4-BE49-F238E27FC236}">
                <a16:creationId xmlns:a16="http://schemas.microsoft.com/office/drawing/2014/main" id="{65376514-1EF3-4F10-B2C0-FE3F2AC33559}"/>
              </a:ext>
            </a:extLst>
          </p:cNvPr>
          <p:cNvSpPr/>
          <p:nvPr/>
        </p:nvSpPr>
        <p:spPr>
          <a:xfrm>
            <a:off x="318012" y="4519103"/>
            <a:ext cx="4973760" cy="1440"/>
          </a:xfrm>
          <a:prstGeom prst="line">
            <a:avLst/>
          </a:prstGeom>
          <a:ln w="9360">
            <a:solidFill>
              <a:srgbClr val="808080"/>
            </a:solidFill>
            <a:round/>
          </a:ln>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270520" y="1368035"/>
            <a:ext cx="5178600" cy="5284800"/>
            <a:chOff x="182520" y="1463040"/>
            <a:chExt cx="5178600" cy="5284800"/>
          </a:xfrm>
        </p:grpSpPr>
        <p:sp>
          <p:nvSpPr>
            <p:cNvPr id="11" name="CustomShape 1"/>
            <p:cNvSpPr/>
            <p:nvPr/>
          </p:nvSpPr>
          <p:spPr>
            <a:xfrm>
              <a:off x="182520" y="1463040"/>
              <a:ext cx="5178600" cy="5284800"/>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 アントル・ドゥー・メール</a:t>
              </a:r>
              <a:endParaRPr lang="ja-JP" sz="1300" dirty="0">
                <a:solidFill>
                  <a:srgbClr val="000000"/>
                </a:solidFill>
                <a:latin typeface="MS Mincho"/>
                <a:ea typeface="MS Mincho"/>
              </a:endParaRPr>
            </a:p>
            <a:p>
              <a:pPr algn="just">
                <a:lnSpc>
                  <a:spcPct val="150000"/>
                </a:lnSpc>
              </a:pPr>
              <a:r>
                <a:rPr lang="ja-JP" sz="1300" dirty="0">
                  <a:solidFill>
                    <a:srgbClr val="000000"/>
                  </a:solidFill>
                  <a:latin typeface="MS Mincho"/>
                  <a:cs typeface="MS Mincho"/>
                </a:rPr>
                <a:t>醸造</a:t>
              </a:r>
              <a:endParaRPr lang="ja-JP" sz="1300" dirty="0">
                <a:latin typeface="MS Mincho"/>
              </a:endParaRPr>
            </a:p>
            <a:p>
              <a:pPr algn="just"/>
              <a:endParaRPr lang="ja-JP" sz="1200" dirty="0">
                <a:solidFill>
                  <a:srgbClr val="76923C"/>
                </a:solidFill>
                <a:latin typeface="MS Mincho"/>
                <a:ea typeface="MS Mincho"/>
              </a:endParaRPr>
            </a:p>
            <a:p>
              <a:pPr algn="just">
                <a:lnSpc>
                  <a:spcPct val="150000"/>
                </a:lnSpc>
              </a:pPr>
              <a:r>
                <a:rPr lang="ja-JP" sz="1200" dirty="0">
                  <a:solidFill>
                    <a:srgbClr val="76923C"/>
                  </a:solidFill>
                  <a:latin typeface="MS Mincho"/>
                  <a:cs typeface="MS Mincho"/>
                </a:rPr>
                <a:t>収穫：</a:t>
              </a:r>
              <a:r>
                <a:rPr lang="ja-JP" sz="1200" dirty="0">
                  <a:solidFill>
                    <a:srgbClr val="000000"/>
                  </a:solidFill>
                  <a:latin typeface="MS Mincho"/>
                  <a:cs typeface="MS Mincho"/>
                </a:rPr>
                <a:t>涼しい朝のうちに機械にて</a:t>
              </a:r>
              <a:endParaRPr lang="ja-JP" dirty="0"/>
            </a:p>
            <a:p>
              <a:pPr algn="just">
                <a:lnSpc>
                  <a:spcPct val="125000"/>
                </a:lnSpc>
              </a:pPr>
              <a:r>
                <a:rPr lang="ja-JP" sz="1200" dirty="0">
                  <a:solidFill>
                    <a:srgbClr val="76923C"/>
                  </a:solidFill>
                  <a:latin typeface="MS Mincho"/>
                  <a:cs typeface="MS Mincho"/>
                </a:rPr>
                <a:t>マセラシオン：</a:t>
              </a:r>
              <a:r>
                <a:rPr lang="ja-JP" sz="1200" dirty="0">
                  <a:solidFill>
                    <a:srgbClr val="000000"/>
                  </a:solidFill>
                  <a:latin typeface="MS Mincho"/>
                  <a:cs typeface="MS Mincho"/>
                </a:rPr>
                <a:t>ぶどうの成熟状態によって数時間のマセラシオン・ぺリキュレール（果皮浸漬）を実施したあと圧搾 </a:t>
              </a:r>
              <a:endParaRPr lang="ja-JP" dirty="0"/>
            </a:p>
            <a:p>
              <a:pPr algn="just">
                <a:lnSpc>
                  <a:spcPct val="125000"/>
                </a:lnSpc>
              </a:pPr>
              <a:r>
                <a:rPr lang="ja-JP" sz="1200" dirty="0">
                  <a:solidFill>
                    <a:srgbClr val="76923C"/>
                  </a:solidFill>
                  <a:latin typeface="MS Mincho"/>
                  <a:cs typeface="MS Mincho"/>
                </a:rPr>
                <a:t>発酵：</a:t>
              </a:r>
              <a:r>
                <a:rPr lang="ja-JP" sz="1200" dirty="0">
                  <a:solidFill>
                    <a:srgbClr val="000000"/>
                  </a:solidFill>
                  <a:latin typeface="MS Mincho"/>
                  <a:cs typeface="MS Mincho"/>
                </a:rPr>
                <a:t>低温（12℃）にてアルコール発酵を開始。徐々に温度が上昇し、20℃にて発酵終了</a:t>
              </a:r>
              <a:endParaRPr lang="ja-JP" dirty="0"/>
            </a:p>
            <a:p>
              <a:pPr algn="just">
                <a:lnSpc>
                  <a:spcPct val="125000"/>
                </a:lnSpc>
              </a:pPr>
              <a:r>
                <a:rPr lang="ja-JP" sz="1200" dirty="0">
                  <a:solidFill>
                    <a:srgbClr val="76923C"/>
                  </a:solidFill>
                  <a:latin typeface="MS Mincho"/>
                  <a:cs typeface="MS Mincho"/>
                </a:rPr>
                <a:t>熟成：</a:t>
              </a:r>
              <a:r>
                <a:rPr lang="ja-JP" sz="1200" dirty="0">
                  <a:solidFill>
                    <a:srgbClr val="000000"/>
                  </a:solidFill>
                  <a:latin typeface="MS Mincho"/>
                  <a:cs typeface="MS Mincho"/>
                </a:rPr>
                <a:t> 温度制御ステンレスタンクでシュール・リによる熟成</a:t>
              </a:r>
              <a:endParaRPr lang="ja-JP" dirty="0"/>
            </a:p>
            <a:p>
              <a:pPr algn="just">
                <a:lnSpc>
                  <a:spcPct val="125000"/>
                </a:lnSpc>
              </a:pPr>
              <a:r>
                <a:rPr lang="ja-JP" sz="1200" dirty="0">
                  <a:solidFill>
                    <a:srgbClr val="76923C"/>
                  </a:solidFill>
                  <a:latin typeface="MS Mincho"/>
                  <a:cs typeface="MS Mincho"/>
                </a:rPr>
                <a:t>平均年間生産本数：</a:t>
              </a:r>
              <a:r>
                <a:rPr lang="ja-JP" sz="1200" dirty="0">
                  <a:solidFill>
                    <a:srgbClr val="000000"/>
                  </a:solidFill>
                  <a:latin typeface="MS Mincho"/>
                  <a:cs typeface="MS Mincho"/>
                </a:rPr>
                <a:t>105,000本</a:t>
              </a:r>
              <a:endParaRPr lang="ja-JP" dirty="0"/>
            </a:p>
            <a:p>
              <a:pPr algn="just">
                <a:lnSpc>
                  <a:spcPct val="125000"/>
                </a:lnSpc>
              </a:pPr>
              <a:r>
                <a:rPr lang="ja-JP" altLang="fr-FR" sz="1200" dirty="0">
                  <a:solidFill>
                    <a:srgbClr val="76923C"/>
                  </a:solidFill>
                  <a:latin typeface="MS Mincho"/>
                  <a:cs typeface="MS Mincho"/>
                </a:rPr>
                <a:t>ウノローグ</a:t>
              </a:r>
              <a:r>
                <a:rPr lang="ja-JP" sz="1200" dirty="0">
                  <a:solidFill>
                    <a:srgbClr val="76923C"/>
                  </a:solidFill>
                  <a:latin typeface="MS Mincho"/>
                  <a:cs typeface="MS Mincho"/>
                </a:rPr>
                <a:t>：</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endParaRPr lang="ja-JP" dirty="0"/>
            </a:p>
            <a:p>
              <a:pPr algn="just">
                <a:lnSpc>
                  <a:spcPct val="125000"/>
                </a:lnSpc>
              </a:pPr>
              <a:endParaRPr lang="ja-JP" sz="1300" dirty="0">
                <a:solidFill>
                  <a:srgbClr val="000000"/>
                </a:solidFill>
                <a:latin typeface="MS Mincho"/>
                <a:ea typeface="MS Mincho"/>
              </a:endParaRPr>
            </a:p>
            <a:p>
              <a:pPr algn="just">
                <a:lnSpc>
                  <a:spcPct val="125000"/>
                </a:lnSpc>
              </a:pPr>
              <a:r>
                <a:rPr lang="ja-JP" sz="1300" dirty="0">
                  <a:solidFill>
                    <a:srgbClr val="000000"/>
                  </a:solidFill>
                  <a:latin typeface="MS Mincho"/>
                  <a:cs typeface="MS Mincho"/>
                </a:rPr>
                <a:t>テイスティング</a:t>
              </a:r>
            </a:p>
            <a:p>
              <a:pPr algn="just"/>
              <a:endParaRPr lang="ja-JP" sz="1200" dirty="0">
                <a:solidFill>
                  <a:srgbClr val="76923C"/>
                </a:solidFill>
                <a:latin typeface="MS Mincho"/>
                <a:ea typeface="MS Mincho"/>
              </a:endParaRPr>
            </a:p>
            <a:p>
              <a:pPr algn="just">
                <a:lnSpc>
                  <a:spcPct val="125000"/>
                </a:lnSpc>
              </a:pPr>
              <a:r>
                <a:rPr lang="ja-JP" sz="1200" dirty="0">
                  <a:solidFill>
                    <a:srgbClr val="76923C"/>
                  </a:solidFill>
                  <a:latin typeface="MS Mincho"/>
                  <a:cs typeface="MS Mincho"/>
                </a:rPr>
                <a:t>色調：</a:t>
              </a:r>
              <a:r>
                <a:rPr lang="ja-JP" sz="1200" dirty="0">
                  <a:solidFill>
                    <a:srgbClr val="000000"/>
                  </a:solidFill>
                  <a:latin typeface="MS Mincho"/>
                  <a:cs typeface="MS Mincho"/>
                </a:rPr>
                <a:t>緑がかった淡いイエロー</a:t>
              </a:r>
              <a:endParaRPr lang="ja-JP" dirty="0"/>
            </a:p>
            <a:p>
              <a:pPr algn="just">
                <a:lnSpc>
                  <a:spcPct val="125000"/>
                </a:lnSpc>
              </a:pPr>
              <a:r>
                <a:rPr lang="ja-JP" sz="1200" dirty="0">
                  <a:solidFill>
                    <a:srgbClr val="76923C"/>
                  </a:solidFill>
                  <a:latin typeface="MS Mincho"/>
                  <a:cs typeface="MS Mincho"/>
                </a:rPr>
                <a:t>香り：</a:t>
              </a:r>
              <a:r>
                <a:rPr lang="ja-JP" sz="1200" dirty="0">
                  <a:solidFill>
                    <a:srgbClr val="000000"/>
                  </a:solidFill>
                  <a:latin typeface="MS Mincho"/>
                  <a:cs typeface="MS Mincho"/>
                </a:rPr>
                <a:t>柑橘類、桃、蜂蜜</a:t>
              </a:r>
              <a:endParaRPr lang="ja-JP" dirty="0"/>
            </a:p>
            <a:p>
              <a:pPr algn="just">
                <a:lnSpc>
                  <a:spcPct val="125000"/>
                </a:lnSpc>
              </a:pPr>
              <a:r>
                <a:rPr lang="ja-JP" sz="1200" dirty="0">
                  <a:solidFill>
                    <a:srgbClr val="76923C"/>
                  </a:solidFill>
                  <a:latin typeface="MS Mincho"/>
                  <a:cs typeface="MS Mincho"/>
                </a:rPr>
                <a:t>味わい：</a:t>
              </a:r>
              <a:r>
                <a:rPr lang="ja-JP" sz="1200" dirty="0">
                  <a:solidFill>
                    <a:srgbClr val="000000"/>
                  </a:solidFill>
                  <a:latin typeface="MS Mincho"/>
                  <a:cs typeface="MS Mincho"/>
                </a:rPr>
                <a:t>丸みがありしなやか、果実味。飲みやすく余韻も長い心地よいワイン</a:t>
              </a:r>
              <a:endParaRPr lang="ja-JP" dirty="0"/>
            </a:p>
            <a:p>
              <a:pPr algn="just">
                <a:lnSpc>
                  <a:spcPct val="125000"/>
                </a:lnSpc>
              </a:pPr>
              <a:r>
                <a:rPr lang="ja-JP" sz="1200" dirty="0">
                  <a:solidFill>
                    <a:srgbClr val="76923C"/>
                  </a:solidFill>
                  <a:latin typeface="MS Mincho"/>
                  <a:cs typeface="MS Mincho"/>
                </a:rPr>
                <a:t>フードペアリング：</a:t>
              </a:r>
              <a:r>
                <a:rPr lang="ja-JP" sz="1200" dirty="0">
                  <a:solidFill>
                    <a:srgbClr val="000000"/>
                  </a:solidFill>
                  <a:latin typeface="MS Mincho"/>
                  <a:cs typeface="MS Mincho"/>
                </a:rPr>
                <a:t>アペリティフとして。魚、魚介類</a:t>
              </a:r>
              <a:endParaRPr lang="ja-JP" dirty="0"/>
            </a:p>
            <a:p>
              <a:pPr>
                <a:lnSpc>
                  <a:spcPct val="93000"/>
                </a:lnSpc>
                <a:buFont typeface="StarSymbol"/>
                <a:buChar char=""/>
              </a:pPr>
              <a:endParaRPr lang="ja-JP" dirty="0"/>
            </a:p>
            <a:p>
              <a:pPr algn="just">
                <a:lnSpc>
                  <a:spcPct val="150000"/>
                </a:lnSpc>
                <a:buFont typeface="StarSymbol"/>
                <a:buChar char=""/>
              </a:pPr>
              <a:endParaRPr lang="ja-JP" dirty="0"/>
            </a:p>
          </p:txBody>
        </p:sp>
        <p:sp>
          <p:nvSpPr>
            <p:cNvPr id="12" name="Line 2"/>
            <p:cNvSpPr/>
            <p:nvPr/>
          </p:nvSpPr>
          <p:spPr>
            <a:xfrm>
              <a:off x="182520" y="2147444"/>
              <a:ext cx="4973760" cy="1800"/>
            </a:xfrm>
            <a:prstGeom prst="line">
              <a:avLst/>
            </a:prstGeom>
            <a:ln w="9360">
              <a:solidFill>
                <a:srgbClr val="808080"/>
              </a:solidFill>
              <a:round/>
            </a:ln>
          </p:spPr>
        </p:sp>
      </p:grpSp>
      <p:pic>
        <p:nvPicPr>
          <p:cNvPr id="16" name="Image 15"/>
          <p:cNvPicPr/>
          <p:nvPr/>
        </p:nvPicPr>
        <p:blipFill>
          <a:blip r:embed="rId2"/>
          <a:stretch>
            <a:fillRect/>
          </a:stretch>
        </p:blipFill>
        <p:spPr>
          <a:xfrm>
            <a:off x="0" y="0"/>
            <a:ext cx="10694880" cy="976320"/>
          </a:xfrm>
          <a:prstGeom prst="rect">
            <a:avLst/>
          </a:prstGeom>
        </p:spPr>
      </p:pic>
      <p:sp>
        <p:nvSpPr>
          <p:cNvPr id="19" name="Line 2"/>
          <p:cNvSpPr/>
          <p:nvPr/>
        </p:nvSpPr>
        <p:spPr>
          <a:xfrm>
            <a:off x="372940" y="4644727"/>
            <a:ext cx="4973760" cy="0"/>
          </a:xfrm>
          <a:prstGeom prst="line">
            <a:avLst/>
          </a:prstGeom>
          <a:ln w="9360">
            <a:solidFill>
              <a:srgbClr val="808080"/>
            </a:solidFill>
            <a:round/>
          </a:ln>
        </p:spPr>
      </p:sp>
      <p:sp>
        <p:nvSpPr>
          <p:cNvPr id="13" name="CustomShape 3"/>
          <p:cNvSpPr/>
          <p:nvPr/>
        </p:nvSpPr>
        <p:spPr>
          <a:xfrm>
            <a:off x="9044135" y="332435"/>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7" name="Image 16"/>
          <p:cNvPicPr>
            <a:picLocks noChangeAspect="1"/>
          </p:cNvPicPr>
          <p:nvPr/>
        </p:nvPicPr>
        <p:blipFill rotWithShape="1">
          <a:blip r:embed="rId3" cstate="print">
            <a:extLst>
              <a:ext uri="{28A0092B-C50C-407E-A947-70E740481C1C}">
                <a14:useLocalDpi xmlns:a14="http://schemas.microsoft.com/office/drawing/2010/main" val="0"/>
              </a:ext>
            </a:extLst>
          </a:blip>
          <a:srcRect l="32858" t="39401" r="32858" b="25471"/>
          <a:stretch/>
        </p:blipFill>
        <p:spPr>
          <a:xfrm>
            <a:off x="7370428" y="2845327"/>
            <a:ext cx="2728800" cy="4206900"/>
          </a:xfrm>
          <a:prstGeom prst="rect">
            <a:avLst/>
          </a:prstGeom>
          <a:effectLst>
            <a:softEdge rad="88900"/>
          </a:effectLst>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636" y="900311"/>
            <a:ext cx="4680000" cy="7020000"/>
          </a:xfrm>
          <a:prstGeom prst="rect">
            <a:avLst/>
          </a:prstGeom>
        </p:spPr>
      </p:pic>
      <p:grpSp>
        <p:nvGrpSpPr>
          <p:cNvPr id="21" name="Groupe 20">
            <a:extLst>
              <a:ext uri="{FF2B5EF4-FFF2-40B4-BE49-F238E27FC236}">
                <a16:creationId xmlns:a16="http://schemas.microsoft.com/office/drawing/2014/main" id="{776FDBF8-8F50-4E14-A5D1-869D33F60279}"/>
              </a:ext>
            </a:extLst>
          </p:cNvPr>
          <p:cNvGrpSpPr/>
          <p:nvPr/>
        </p:nvGrpSpPr>
        <p:grpSpPr>
          <a:xfrm>
            <a:off x="90027" y="131792"/>
            <a:ext cx="4773103" cy="804845"/>
            <a:chOff x="131726" y="23111"/>
            <a:chExt cx="5093445" cy="821950"/>
          </a:xfrm>
        </p:grpSpPr>
        <p:pic>
          <p:nvPicPr>
            <p:cNvPr id="22" name="Image 21">
              <a:extLst>
                <a:ext uri="{FF2B5EF4-FFF2-40B4-BE49-F238E27FC236}">
                  <a16:creationId xmlns:a16="http://schemas.microsoft.com/office/drawing/2014/main" id="{F4694C28-C594-4F47-9E03-93FDB3834574}"/>
                </a:ext>
              </a:extLst>
            </p:cNvPr>
            <p:cNvPicPr>
              <a:picLocks noChangeAspect="1"/>
            </p:cNvPicPr>
            <p:nvPr/>
          </p:nvPicPr>
          <p:blipFill>
            <a:blip r:embed="rId5" cstate="print"/>
            <a:stretch>
              <a:fillRect/>
            </a:stretch>
          </p:blipFill>
          <p:spPr>
            <a:xfrm>
              <a:off x="131726" y="23111"/>
              <a:ext cx="1830598" cy="821950"/>
            </a:xfrm>
            <a:prstGeom prst="rect">
              <a:avLst/>
            </a:prstGeom>
          </p:spPr>
        </p:pic>
        <p:sp>
          <p:nvSpPr>
            <p:cNvPr id="23" name="ZoneTexte 22">
              <a:extLst>
                <a:ext uri="{FF2B5EF4-FFF2-40B4-BE49-F238E27FC236}">
                  <a16:creationId xmlns:a16="http://schemas.microsoft.com/office/drawing/2014/main" id="{375B070A-BA09-4D5E-AA26-874017B0892C}"/>
                </a:ext>
              </a:extLst>
            </p:cNvPr>
            <p:cNvSpPr txBox="1"/>
            <p:nvPr/>
          </p:nvSpPr>
          <p:spPr>
            <a:xfrm>
              <a:off x="2416860" y="226550"/>
              <a:ext cx="2808311" cy="523220"/>
            </a:xfrm>
            <a:prstGeom prst="rect">
              <a:avLst/>
            </a:prstGeom>
            <a:noFill/>
          </p:spPr>
          <p:txBody>
            <a:bodyPr wrap="square" rtlCol="0">
              <a:spAutoFit/>
            </a:bodyPr>
            <a:lstStyle/>
            <a:p>
              <a:r>
                <a:rPr lang="ja-JP" altLang="fr-FR" sz="2800" dirty="0">
                  <a:solidFill>
                    <a:schemeClr val="bg1"/>
                  </a:solidFill>
                </a:rPr>
                <a:t>シャトー・ブリオ</a:t>
              </a:r>
              <a:endParaRPr lang="fr-FR" sz="2800" dirty="0">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274602" y="1494615"/>
            <a:ext cx="5178600" cy="5284800"/>
            <a:chOff x="182520" y="1463040"/>
            <a:chExt cx="5178600" cy="5284800"/>
          </a:xfrm>
        </p:grpSpPr>
        <p:sp>
          <p:nvSpPr>
            <p:cNvPr id="11" name="CustomShape 1"/>
            <p:cNvSpPr/>
            <p:nvPr/>
          </p:nvSpPr>
          <p:spPr>
            <a:xfrm>
              <a:off x="182520" y="1463040"/>
              <a:ext cx="5178600" cy="5284800"/>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 ボルドー（ロゼ）</a:t>
              </a:r>
            </a:p>
            <a:p>
              <a:pPr algn="just">
                <a:lnSpc>
                  <a:spcPct val="150000"/>
                </a:lnSpc>
              </a:pPr>
              <a:r>
                <a:rPr lang="ja-JP" sz="1300" dirty="0">
                  <a:solidFill>
                    <a:srgbClr val="000000"/>
                  </a:solidFill>
                  <a:latin typeface="MS Mincho"/>
                  <a:cs typeface="MS Mincho"/>
                </a:rPr>
                <a:t>醸造</a:t>
              </a:r>
              <a:endParaRPr lang="ja-JP" sz="1300" dirty="0">
                <a:latin typeface="MS Mincho"/>
              </a:endParaRPr>
            </a:p>
            <a:p>
              <a:pPr algn="just"/>
              <a:endParaRPr lang="ja-JP" sz="1200" dirty="0">
                <a:solidFill>
                  <a:srgbClr val="76923C"/>
                </a:solidFill>
                <a:latin typeface="MS Mincho"/>
                <a:ea typeface="MS Mincho"/>
              </a:endParaRPr>
            </a:p>
            <a:p>
              <a:pPr algn="just">
                <a:lnSpc>
                  <a:spcPct val="150000"/>
                </a:lnSpc>
              </a:pPr>
              <a:r>
                <a:rPr lang="ja-JP" sz="1200" dirty="0">
                  <a:solidFill>
                    <a:srgbClr val="C30B79"/>
                  </a:solidFill>
                  <a:latin typeface="MS Mincho"/>
                  <a:cs typeface="MS Mincho"/>
                </a:rPr>
                <a:t>収穫：</a:t>
              </a:r>
              <a:r>
                <a:rPr lang="ja-JP" sz="1200" dirty="0">
                  <a:solidFill>
                    <a:srgbClr val="000000"/>
                  </a:solidFill>
                  <a:latin typeface="MS Mincho"/>
                  <a:cs typeface="MS Mincho"/>
                </a:rPr>
                <a:t>涼しい朝のうちに機械にて</a:t>
              </a:r>
              <a:endParaRPr lang="ja-JP" dirty="0"/>
            </a:p>
            <a:p>
              <a:pPr algn="just">
                <a:lnSpc>
                  <a:spcPct val="125000"/>
                </a:lnSpc>
              </a:pPr>
              <a:r>
                <a:rPr lang="ja-JP" sz="1200" dirty="0">
                  <a:solidFill>
                    <a:srgbClr val="C30B79"/>
                  </a:solidFill>
                  <a:latin typeface="MS Mincho"/>
                  <a:cs typeface="MS Mincho"/>
                </a:rPr>
                <a:t>マセラシオン：</a:t>
              </a:r>
              <a:r>
                <a:rPr lang="ja-JP" sz="1200" dirty="0">
                  <a:latin typeface="MS Mincho"/>
                  <a:cs typeface="MS Mincho"/>
                </a:rPr>
                <a:t>数時間のマセラシオン・ぺリキュレール（果皮浸漬）のあと圧搾 </a:t>
              </a:r>
              <a:endParaRPr lang="ja-JP" dirty="0"/>
            </a:p>
            <a:p>
              <a:pPr algn="just">
                <a:lnSpc>
                  <a:spcPct val="125000"/>
                </a:lnSpc>
              </a:pPr>
              <a:r>
                <a:rPr lang="ja-JP" sz="1200" dirty="0">
                  <a:solidFill>
                    <a:srgbClr val="C30B79"/>
                  </a:solidFill>
                  <a:latin typeface="MS Mincho"/>
                  <a:cs typeface="MS Mincho"/>
                </a:rPr>
                <a:t>発酵：</a:t>
              </a:r>
              <a:r>
                <a:rPr lang="ja-JP" sz="1200" dirty="0">
                  <a:solidFill>
                    <a:srgbClr val="000000"/>
                  </a:solidFill>
                  <a:latin typeface="MS Mincho"/>
                  <a:cs typeface="MS Mincho"/>
                </a:rPr>
                <a:t>低温（12℃）にてアルコール発酵を開始。徐々に温度が上昇し、20℃にて発酵終了</a:t>
              </a:r>
              <a:endParaRPr lang="ja-JP" dirty="0"/>
            </a:p>
            <a:p>
              <a:pPr algn="just">
                <a:lnSpc>
                  <a:spcPct val="125000"/>
                </a:lnSpc>
              </a:pPr>
              <a:r>
                <a:rPr lang="ja-JP" sz="1200" dirty="0">
                  <a:solidFill>
                    <a:srgbClr val="C30B79"/>
                  </a:solidFill>
                  <a:latin typeface="MS Mincho"/>
                  <a:cs typeface="MS Mincho"/>
                </a:rPr>
                <a:t>熟成：</a:t>
              </a:r>
              <a:r>
                <a:rPr lang="ja-JP" sz="1200" dirty="0">
                  <a:solidFill>
                    <a:srgbClr val="000000"/>
                  </a:solidFill>
                  <a:latin typeface="MS Mincho"/>
                  <a:cs typeface="MS Mincho"/>
                </a:rPr>
                <a:t>温度制御ステンレスタンクでシュール・リによる熟成</a:t>
              </a:r>
              <a:endParaRPr lang="ja-JP" dirty="0"/>
            </a:p>
            <a:p>
              <a:pPr algn="just">
                <a:lnSpc>
                  <a:spcPct val="125000"/>
                </a:lnSpc>
              </a:pPr>
              <a:r>
                <a:rPr lang="ja-JP" sz="1200" dirty="0">
                  <a:solidFill>
                    <a:srgbClr val="C30B79"/>
                  </a:solidFill>
                  <a:latin typeface="MS Mincho"/>
                  <a:cs typeface="MS Mincho"/>
                </a:rPr>
                <a:t>平均年間生産本数：</a:t>
              </a:r>
              <a:r>
                <a:rPr lang="ja-JP" sz="1200" dirty="0">
                  <a:solidFill>
                    <a:srgbClr val="000000"/>
                  </a:solidFill>
                  <a:latin typeface="MS Mincho"/>
                  <a:cs typeface="MS Mincho"/>
                </a:rPr>
                <a:t>30,000本</a:t>
              </a:r>
              <a:endParaRPr lang="ja-JP" dirty="0"/>
            </a:p>
            <a:p>
              <a:pPr algn="just">
                <a:lnSpc>
                  <a:spcPct val="125000"/>
                </a:lnSpc>
              </a:pPr>
              <a:r>
                <a:rPr lang="ja-JP" sz="1200" dirty="0">
                  <a:solidFill>
                    <a:srgbClr val="C30B79"/>
                  </a:solidFill>
                  <a:latin typeface="MS Mincho"/>
                  <a:cs typeface="MS Mincho"/>
                </a:rPr>
                <a:t>ウノローグ：</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endParaRPr lang="ja-JP" dirty="0"/>
            </a:p>
            <a:p>
              <a:pPr algn="just">
                <a:lnSpc>
                  <a:spcPct val="125000"/>
                </a:lnSpc>
              </a:pPr>
              <a:endParaRPr lang="ja-JP" sz="1300" dirty="0">
                <a:solidFill>
                  <a:srgbClr val="000000"/>
                </a:solidFill>
                <a:latin typeface="MS Mincho"/>
                <a:ea typeface="MS Mincho"/>
              </a:endParaRPr>
            </a:p>
            <a:p>
              <a:pPr algn="just">
                <a:lnSpc>
                  <a:spcPct val="125000"/>
                </a:lnSpc>
              </a:pPr>
              <a:r>
                <a:rPr lang="ja-JP" sz="1300" dirty="0">
                  <a:solidFill>
                    <a:srgbClr val="000000"/>
                  </a:solidFill>
                  <a:latin typeface="MS Mincho"/>
                  <a:cs typeface="MS Mincho"/>
                </a:rPr>
                <a:t>テイスティング</a:t>
              </a:r>
            </a:p>
            <a:p>
              <a:pPr algn="just"/>
              <a:endParaRPr lang="ja-JP" sz="1200" dirty="0">
                <a:solidFill>
                  <a:srgbClr val="76923C"/>
                </a:solidFill>
                <a:latin typeface="MS Mincho"/>
                <a:ea typeface="MS Mincho"/>
              </a:endParaRPr>
            </a:p>
            <a:p>
              <a:pPr algn="just">
                <a:lnSpc>
                  <a:spcPct val="125000"/>
                </a:lnSpc>
              </a:pPr>
              <a:r>
                <a:rPr lang="ja-JP" sz="1200" dirty="0">
                  <a:solidFill>
                    <a:srgbClr val="C30B79"/>
                  </a:solidFill>
                  <a:latin typeface="MS Mincho"/>
                  <a:cs typeface="MS Mincho"/>
                </a:rPr>
                <a:t>色調：</a:t>
              </a:r>
              <a:r>
                <a:rPr lang="ja-JP" sz="1200" dirty="0">
                  <a:solidFill>
                    <a:srgbClr val="000000"/>
                  </a:solidFill>
                  <a:latin typeface="MS Mincho"/>
                  <a:cs typeface="MS Mincho"/>
                </a:rPr>
                <a:t>輝きのあるチェリーピンク</a:t>
              </a:r>
              <a:endParaRPr lang="ja-JP" dirty="0"/>
            </a:p>
            <a:p>
              <a:pPr algn="just">
                <a:lnSpc>
                  <a:spcPct val="125000"/>
                </a:lnSpc>
              </a:pPr>
              <a:r>
                <a:rPr lang="ja-JP" sz="1200" dirty="0">
                  <a:solidFill>
                    <a:srgbClr val="C30B79"/>
                  </a:solidFill>
                  <a:latin typeface="MS Mincho"/>
                  <a:cs typeface="MS Mincho"/>
                </a:rPr>
                <a:t>香り：</a:t>
              </a:r>
              <a:r>
                <a:rPr lang="ja-JP" sz="1200" dirty="0">
                  <a:solidFill>
                    <a:srgbClr val="000000"/>
                  </a:solidFill>
                  <a:latin typeface="MS Mincho"/>
                  <a:cs typeface="MS Mincho"/>
                </a:rPr>
                <a:t>赤い果実に花のニュアンスが加わったデリケートな香り</a:t>
              </a:r>
            </a:p>
            <a:p>
              <a:pPr algn="just">
                <a:lnSpc>
                  <a:spcPct val="125000"/>
                </a:lnSpc>
              </a:pPr>
              <a:r>
                <a:rPr lang="ja-JP" sz="1200" dirty="0">
                  <a:solidFill>
                    <a:srgbClr val="C30B79"/>
                  </a:solidFill>
                  <a:latin typeface="MS Mincho"/>
                  <a:cs typeface="MS Mincho"/>
                </a:rPr>
                <a:t>味わい：</a:t>
              </a:r>
              <a:r>
                <a:rPr lang="ja-JP" sz="1200" dirty="0">
                  <a:latin typeface="MS Mincho"/>
                  <a:cs typeface="MS Mincho"/>
                </a:rPr>
                <a:t>明快なアタック、シルキー、 最後に野生のベリーのニュアンスが残る穏やかで調和のとれた余韻</a:t>
              </a:r>
            </a:p>
            <a:p>
              <a:pPr algn="just">
                <a:lnSpc>
                  <a:spcPct val="125000"/>
                </a:lnSpc>
              </a:pPr>
              <a:r>
                <a:rPr lang="ja-JP" sz="1200" dirty="0">
                  <a:solidFill>
                    <a:srgbClr val="C30B79"/>
                  </a:solidFill>
                  <a:latin typeface="MS Mincho"/>
                  <a:cs typeface="MS Mincho"/>
                </a:rPr>
                <a:t>フードペアリング：</a:t>
              </a:r>
              <a:r>
                <a:rPr lang="ja-JP" sz="1200" dirty="0">
                  <a:solidFill>
                    <a:srgbClr val="000000"/>
                  </a:solidFill>
                  <a:latin typeface="MS Mincho"/>
                  <a:cs typeface="MS Mincho"/>
                </a:rPr>
                <a:t>アペリティフとして。魚、魚介類</a:t>
              </a:r>
              <a:endParaRPr lang="ja-JP" dirty="0"/>
            </a:p>
            <a:p>
              <a:pPr>
                <a:lnSpc>
                  <a:spcPct val="93000"/>
                </a:lnSpc>
                <a:buFont typeface="StarSymbol"/>
                <a:buChar char=""/>
              </a:pPr>
              <a:endParaRPr lang="ja-JP" dirty="0"/>
            </a:p>
            <a:p>
              <a:pPr algn="just">
                <a:lnSpc>
                  <a:spcPct val="150000"/>
                </a:lnSpc>
                <a:buFont typeface="StarSymbol"/>
                <a:buChar char=""/>
              </a:pPr>
              <a:endParaRPr lang="ja-JP" dirty="0"/>
            </a:p>
          </p:txBody>
        </p:sp>
        <p:sp>
          <p:nvSpPr>
            <p:cNvPr id="12" name="Line 2"/>
            <p:cNvSpPr/>
            <p:nvPr/>
          </p:nvSpPr>
          <p:spPr>
            <a:xfrm>
              <a:off x="182520" y="2092872"/>
              <a:ext cx="4973760" cy="1800"/>
            </a:xfrm>
            <a:prstGeom prst="line">
              <a:avLst/>
            </a:prstGeom>
            <a:ln w="9360">
              <a:solidFill>
                <a:srgbClr val="808080"/>
              </a:solidFill>
              <a:round/>
            </a:ln>
          </p:spPr>
        </p:sp>
      </p:grpSp>
      <p:pic>
        <p:nvPicPr>
          <p:cNvPr id="16" name="Image 15"/>
          <p:cNvPicPr/>
          <p:nvPr/>
        </p:nvPicPr>
        <p:blipFill>
          <a:blip r:embed="rId2"/>
          <a:stretch>
            <a:fillRect/>
          </a:stretch>
        </p:blipFill>
        <p:spPr>
          <a:xfrm>
            <a:off x="0" y="0"/>
            <a:ext cx="10694880" cy="976320"/>
          </a:xfrm>
          <a:prstGeom prst="rect">
            <a:avLst/>
          </a:prstGeom>
        </p:spPr>
      </p:pic>
      <p:pic>
        <p:nvPicPr>
          <p:cNvPr id="18" name="Image 17"/>
          <p:cNvPicPr>
            <a:picLocks noChangeAspect="1"/>
          </p:cNvPicPr>
          <p:nvPr/>
        </p:nvPicPr>
        <p:blipFill rotWithShape="1">
          <a:blip r:embed="rId3" cstate="print"/>
          <a:srcRect t="33826"/>
          <a:stretch/>
        </p:blipFill>
        <p:spPr>
          <a:xfrm>
            <a:off x="135455" y="329613"/>
            <a:ext cx="1731215" cy="514387"/>
          </a:xfrm>
          <a:prstGeom prst="rect">
            <a:avLst/>
          </a:prstGeom>
        </p:spPr>
      </p:pic>
      <p:sp>
        <p:nvSpPr>
          <p:cNvPr id="19" name="Line 2"/>
          <p:cNvSpPr/>
          <p:nvPr/>
        </p:nvSpPr>
        <p:spPr>
          <a:xfrm>
            <a:off x="373680" y="4500711"/>
            <a:ext cx="4973760" cy="0"/>
          </a:xfrm>
          <a:prstGeom prst="line">
            <a:avLst/>
          </a:prstGeom>
          <a:ln w="9360">
            <a:solidFill>
              <a:srgbClr val="808080"/>
            </a:solidFill>
            <a:round/>
          </a:ln>
        </p:spPr>
      </p:sp>
      <p:sp>
        <p:nvSpPr>
          <p:cNvPr id="13" name="CustomShape 3"/>
          <p:cNvSpPr/>
          <p:nvPr/>
        </p:nvSpPr>
        <p:spPr>
          <a:xfrm>
            <a:off x="9163124" y="355085"/>
            <a:ext cx="1863720" cy="403560"/>
          </a:xfrm>
          <a:prstGeom prst="rect">
            <a:avLst/>
          </a:prstGeom>
        </p:spPr>
        <p:txBody>
          <a:bodyPr lIns="90000" tIns="45000" rIns="90000" bIns="45000"/>
          <a:lstStyle/>
          <a:p>
            <a:pPr>
              <a:lnSpc>
                <a:spcPct val="100000"/>
              </a:lnSpc>
            </a:pPr>
            <a:r>
              <a:rPr lang="ja-JP" sz="2400" dirty="0">
                <a:solidFill>
                  <a:srgbClr val="FFFFFF"/>
                </a:solidFill>
                <a:latin typeface="MS Mincho"/>
                <a:cs typeface="MS Mincho"/>
              </a:rPr>
              <a:t>ワイン</a:t>
            </a:r>
            <a:endParaRPr lang="ja-JP" sz="2400" dirty="0"/>
          </a:p>
        </p:txBody>
      </p:sp>
      <p:pic>
        <p:nvPicPr>
          <p:cNvPr id="17" name="Image 16"/>
          <p:cNvPicPr>
            <a:picLocks noChangeAspect="1"/>
          </p:cNvPicPr>
          <p:nvPr/>
        </p:nvPicPr>
        <p:blipFill rotWithShape="1">
          <a:blip r:embed="rId4" cstate="print">
            <a:extLst>
              <a:ext uri="{28A0092B-C50C-407E-A947-70E740481C1C}">
                <a14:useLocalDpi xmlns:a14="http://schemas.microsoft.com/office/drawing/2010/main" val="0"/>
              </a:ext>
            </a:extLst>
          </a:blip>
          <a:srcRect l="32858" t="39524" r="31431" b="25240"/>
          <a:stretch/>
        </p:blipFill>
        <p:spPr>
          <a:xfrm>
            <a:off x="7516995" y="2912534"/>
            <a:ext cx="2870265" cy="4247992"/>
          </a:xfrm>
          <a:prstGeom prst="rect">
            <a:avLst/>
          </a:prstGeom>
          <a:effectLst>
            <a:softEdge rad="88900"/>
          </a:effectLst>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0636" y="900311"/>
            <a:ext cx="4680000" cy="7020000"/>
          </a:xfrm>
          <a:prstGeom prst="rect">
            <a:avLst/>
          </a:prstGeom>
        </p:spPr>
      </p:pic>
      <p:sp>
        <p:nvSpPr>
          <p:cNvPr id="22" name="ZoneTexte 21">
            <a:extLst>
              <a:ext uri="{FF2B5EF4-FFF2-40B4-BE49-F238E27FC236}">
                <a16:creationId xmlns:a16="http://schemas.microsoft.com/office/drawing/2014/main" id="{7C530AB7-1C05-4303-8B6E-C6C0AB0914AF}"/>
              </a:ext>
            </a:extLst>
          </p:cNvPr>
          <p:cNvSpPr txBox="1"/>
          <p:nvPr/>
        </p:nvSpPr>
        <p:spPr>
          <a:xfrm>
            <a:off x="2155169" y="346119"/>
            <a:ext cx="2631688" cy="523220"/>
          </a:xfrm>
          <a:prstGeom prst="rect">
            <a:avLst/>
          </a:prstGeom>
          <a:noFill/>
        </p:spPr>
        <p:txBody>
          <a:bodyPr wrap="square" rtlCol="0">
            <a:spAutoFit/>
          </a:bodyPr>
          <a:lstStyle/>
          <a:p>
            <a:r>
              <a:rPr lang="ja-JP" altLang="fr-FR" sz="2800" dirty="0">
                <a:solidFill>
                  <a:schemeClr val="bg1"/>
                </a:solidFill>
              </a:rPr>
              <a:t>ブリオ・</a:t>
            </a:r>
            <a:r>
              <a:rPr lang="ja-JP" altLang="fr-FR" sz="2800" dirty="0">
                <a:solidFill>
                  <a:schemeClr val="accent2">
                    <a:lumMod val="60000"/>
                    <a:lumOff val="40000"/>
                  </a:schemeClr>
                </a:solidFill>
              </a:rPr>
              <a:t>ロゼ</a:t>
            </a:r>
            <a:endParaRPr lang="fr-FR" sz="2800" dirty="0">
              <a:solidFill>
                <a:schemeClr val="accent2">
                  <a:lumMod val="60000"/>
                  <a:lumOff val="40000"/>
                </a:schemeClr>
              </a:solidFill>
            </a:endParaRPr>
          </a:p>
        </p:txBody>
      </p:sp>
    </p:spTree>
    <p:extLst>
      <p:ext uri="{BB962C8B-B14F-4D97-AF65-F5344CB8AC3E}">
        <p14:creationId xmlns:p14="http://schemas.microsoft.com/office/powerpoint/2010/main" val="332661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ur\commun\Chloé\Couverture.jpg"/>
          <p:cNvPicPr>
            <a:picLocks noChangeAspect="1" noChangeArrowheads="1"/>
          </p:cNvPicPr>
          <p:nvPr/>
        </p:nvPicPr>
        <p:blipFill>
          <a:blip r:embed="rId2" cstate="print"/>
          <a:srcRect/>
          <a:stretch>
            <a:fillRect/>
          </a:stretch>
        </p:blipFill>
        <p:spPr bwMode="auto">
          <a:xfrm>
            <a:off x="-9449" y="1263"/>
            <a:ext cx="10702849" cy="7560000"/>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1373</Words>
  <Application>Microsoft Office PowerPoint</Application>
  <PresentationFormat>Personnalisé</PresentationFormat>
  <Paragraphs>70</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MS Mincho</vt:lpstr>
      <vt:lpstr>ＭＳ Ｐゴシック</vt:lpstr>
      <vt:lpstr>StarSymbol</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c:creator>
  <cp:lastModifiedBy>nlecr</cp:lastModifiedBy>
  <cp:revision>37</cp:revision>
  <dcterms:created xsi:type="dcterms:W3CDTF">2016-01-25T11:22:08Z</dcterms:created>
  <dcterms:modified xsi:type="dcterms:W3CDTF">2018-05-21T18:55:45Z</dcterms:modified>
</cp:coreProperties>
</file>